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7" r:id="rId12"/>
    <p:sldId id="323" r:id="rId13"/>
    <p:sldId id="32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18" r:id="rId32"/>
    <p:sldId id="319" r:id="rId33"/>
    <p:sldId id="320" r:id="rId34"/>
    <p:sldId id="321" r:id="rId35"/>
    <p:sldId id="322"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9" r:id="rId60"/>
    <p:sldId id="310" r:id="rId61"/>
    <p:sldId id="311" r:id="rId62"/>
    <p:sldId id="312" r:id="rId63"/>
    <p:sldId id="313" r:id="rId64"/>
    <p:sldId id="314" r:id="rId65"/>
    <p:sldId id="315" r:id="rId66"/>
    <p:sldId id="316"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5651A-61DC-4DC9-AC09-8E4F9F99C557}" type="datetimeFigureOut">
              <a:rPr lang="en-US" smtClean="0"/>
              <a:t>11/5/2014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F50E4-EDDA-4397-BC2C-AEA2B6673000}" type="slidenum">
              <a:rPr lang="en-US" smtClean="0"/>
              <a:t>‹#›</a:t>
            </a:fld>
            <a:endParaRPr lang="en-US"/>
          </a:p>
        </p:txBody>
      </p:sp>
    </p:spTree>
    <p:extLst>
      <p:ext uri="{BB962C8B-B14F-4D97-AF65-F5344CB8AC3E}">
        <p14:creationId xmlns:p14="http://schemas.microsoft.com/office/powerpoint/2010/main" val="2498838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A6930-30DC-4343-9E70-81625E09175D}" type="slidenum">
              <a:rPr lang="en-IN" smtClean="0"/>
              <a:pPr/>
              <a:t>1</a:t>
            </a:fld>
            <a:endParaRPr lang="en-IN"/>
          </a:p>
        </p:txBody>
      </p:sp>
    </p:spTree>
    <p:extLst>
      <p:ext uri="{BB962C8B-B14F-4D97-AF65-F5344CB8AC3E}">
        <p14:creationId xmlns:p14="http://schemas.microsoft.com/office/powerpoint/2010/main" val="1757860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AC4BE21-6A4D-4291-93AB-C7FA42608931}" type="datetimeFigureOut">
              <a:rPr lang="en-US" smtClean="0"/>
              <a:t>11/5/2014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814323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7673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308909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A49383A-64FF-4BD8-A90F-23CA940E379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30943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669993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C4BE21-6A4D-4291-93AB-C7FA42608931}" type="datetimeFigureOut">
              <a:rPr lang="en-US" smtClean="0"/>
              <a:t>11/5/2014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714152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AC4BE21-6A4D-4291-93AB-C7FA42608931}" type="datetimeFigureOut">
              <a:rPr lang="en-US" smtClean="0"/>
              <a:t>11/5/2014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4604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C4BE21-6A4D-4291-93AB-C7FA42608931}" type="datetimeFigureOut">
              <a:rPr lang="en-US" smtClean="0"/>
              <a:t>11/5/2014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369465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AC4BE21-6A4D-4291-93AB-C7FA42608931}" type="datetimeFigureOut">
              <a:rPr lang="en-US" smtClean="0"/>
              <a:t>11/5/2014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44337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C4BE21-6A4D-4291-93AB-C7FA42608931}" type="datetimeFigureOut">
              <a:rPr lang="en-US" smtClean="0"/>
              <a:t>11/5/2014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51419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AC4BE21-6A4D-4291-93AB-C7FA42608931}" type="datetimeFigureOut">
              <a:rPr lang="en-US" smtClean="0"/>
              <a:t>11/5/2014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1929887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314446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C4BE21-6A4D-4291-93AB-C7FA42608931}" type="datetimeFigureOut">
              <a:rPr lang="en-US" smtClean="0"/>
              <a:t>11/5/2014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220547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C4BE21-6A4D-4291-93AB-C7FA42608931}" type="datetimeFigureOut">
              <a:rPr lang="en-US" smtClean="0"/>
              <a:t>11/5/2014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363084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4BE21-6A4D-4291-93AB-C7FA42608931}" type="datetimeFigureOut">
              <a:rPr lang="en-US" smtClean="0"/>
              <a:t>11/5/2014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346974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79079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C4BE21-6A4D-4291-93AB-C7FA42608931}" type="datetimeFigureOut">
              <a:rPr lang="en-US" smtClean="0"/>
              <a:t>11/5/2014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9383A-64FF-4BD8-A90F-23CA940E3794}" type="slidenum">
              <a:rPr lang="en-US" smtClean="0"/>
              <a:t>‹#›</a:t>
            </a:fld>
            <a:endParaRPr lang="en-US"/>
          </a:p>
        </p:txBody>
      </p:sp>
    </p:spTree>
    <p:extLst>
      <p:ext uri="{BB962C8B-B14F-4D97-AF65-F5344CB8AC3E}">
        <p14:creationId xmlns:p14="http://schemas.microsoft.com/office/powerpoint/2010/main" val="308160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C4BE21-6A4D-4291-93AB-C7FA42608931}" type="datetimeFigureOut">
              <a:rPr lang="en-US" smtClean="0"/>
              <a:t>11/5/2014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A49383A-64FF-4BD8-A90F-23CA940E3794}" type="slidenum">
              <a:rPr lang="en-US" smtClean="0"/>
              <a:t>‹#›</a:t>
            </a:fld>
            <a:endParaRPr lang="en-US"/>
          </a:p>
        </p:txBody>
      </p:sp>
    </p:spTree>
    <p:extLst>
      <p:ext uri="{BB962C8B-B14F-4D97-AF65-F5344CB8AC3E}">
        <p14:creationId xmlns:p14="http://schemas.microsoft.com/office/powerpoint/2010/main" val="32791353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www.google.co.in/search?q=injection+well+for+groundwater+recharge&amp;newwindow=1&amp;source=lnms&amp;tbm=isch&amp;sa=X&amp;ei=YR4rU6buD4GJrAe63oDgCg&amp;ved=0CAgQ_AUoAQ&amp;biw=1366&amp;bih=667#imgdii=_" TargetMode="Externa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7.wmf"/><Relationship Id="rId5" Type="http://schemas.openxmlformats.org/officeDocument/2006/relationships/hyperlink" Target="http://en.wikipedia.org/wiki/Water_pipe_percolator" TargetMode="External"/><Relationship Id="rId10" Type="http://schemas.openxmlformats.org/officeDocument/2006/relationships/oleObject" Target="../embeddings/oleObject3.bin"/><Relationship Id="rId4" Type="http://schemas.openxmlformats.org/officeDocument/2006/relationships/hyperlink" Target="http://www.slideshare.net/cpkumar/hydrologic-design-of-a-percolation-tank-2490249" TargetMode="External"/><Relationship Id="rId9" Type="http://schemas.openxmlformats.org/officeDocument/2006/relationships/image" Target="../media/image46.wmf"/></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V="1">
            <a:off x="1387143" y="4343400"/>
            <a:ext cx="110332" cy="85732"/>
          </a:xfrm>
        </p:spPr>
        <p:txBody>
          <a:bodyPr>
            <a:normAutofit fontScale="25000" lnSpcReduction="20000"/>
          </a:bodyPr>
          <a:lstStyle/>
          <a:p>
            <a:endParaRPr lang="en-IN" dirty="0"/>
          </a:p>
        </p:txBody>
      </p:sp>
      <p:sp>
        <p:nvSpPr>
          <p:cNvPr id="9" name="Slide Number Placeholder 8"/>
          <p:cNvSpPr>
            <a:spLocks noGrp="1"/>
          </p:cNvSpPr>
          <p:nvPr>
            <p:ph type="sldNum" sz="quarter" idx="12"/>
          </p:nvPr>
        </p:nvSpPr>
        <p:spPr/>
        <p:txBody>
          <a:bodyPr/>
          <a:lstStyle/>
          <a:p>
            <a:pPr>
              <a:defRPr/>
            </a:pPr>
            <a:fld id="{025ACA70-297F-4192-AF8B-D88BC2D11C73}" type="slidenum">
              <a:rPr lang="en-IN" altLang="en-US" smtClean="0"/>
              <a:pPr>
                <a:defRPr/>
              </a:pPr>
              <a:t>1</a:t>
            </a:fld>
            <a:endParaRPr lang="en-IN" altLang="en-US"/>
          </a:p>
        </p:txBody>
      </p:sp>
      <p:sp>
        <p:nvSpPr>
          <p:cNvPr id="4" name="Rectangle 3"/>
          <p:cNvSpPr/>
          <p:nvPr/>
        </p:nvSpPr>
        <p:spPr>
          <a:xfrm>
            <a:off x="665360" y="1969151"/>
            <a:ext cx="11316711" cy="2044678"/>
          </a:xfrm>
          <a:prstGeom prst="rect">
            <a:avLst/>
          </a:prstGeom>
          <a:noFill/>
        </p:spPr>
        <p:txBody>
          <a:bodyPr wrap="square" lIns="106442" tIns="53221" rIns="106442" bIns="53221">
            <a:spAutoFit/>
          </a:bodyPr>
          <a:lstStyle/>
          <a:p>
            <a:pPr algn="ctr"/>
            <a:r>
              <a:rPr lang="en-US" sz="6294"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TECHNIQUES  TO IMPROVE GROUND   WATER LEVEL</a:t>
            </a:r>
          </a:p>
        </p:txBody>
      </p:sp>
      <p:sp>
        <p:nvSpPr>
          <p:cNvPr id="6" name="TextBox 5"/>
          <p:cNvSpPr txBox="1"/>
          <p:nvPr/>
        </p:nvSpPr>
        <p:spPr>
          <a:xfrm>
            <a:off x="4683362" y="3937448"/>
            <a:ext cx="6139662" cy="812033"/>
          </a:xfrm>
          <a:prstGeom prst="rect">
            <a:avLst/>
          </a:prstGeom>
          <a:noFill/>
        </p:spPr>
        <p:txBody>
          <a:bodyPr wrap="none" lIns="106442" tIns="53221" rIns="106442" bIns="53221" rtlCol="0">
            <a:spAutoFit/>
          </a:bodyPr>
          <a:lstStyle/>
          <a:p>
            <a:r>
              <a:rPr lang="en-US" sz="2289" b="1" dirty="0">
                <a:latin typeface="Algerian" pitchFamily="82" charset="0"/>
              </a:rPr>
              <a:t>FACULTY  INCHARGE:</a:t>
            </a:r>
            <a:r>
              <a:rPr lang="en-US" sz="2289" b="1" dirty="0">
                <a:solidFill>
                  <a:srgbClr val="FFFF00"/>
                </a:solidFill>
                <a:latin typeface="Algerian" pitchFamily="82" charset="0"/>
              </a:rPr>
              <a:t> </a:t>
            </a:r>
            <a:r>
              <a:rPr lang="en-US" sz="2289" b="1" i="1" dirty="0">
                <a:solidFill>
                  <a:srgbClr val="FF0000"/>
                </a:solidFill>
                <a:latin typeface="Algerian" pitchFamily="82" charset="0"/>
              </a:rPr>
              <a:t>Dr. PRABHAKARAN.D</a:t>
            </a:r>
          </a:p>
          <a:p>
            <a:r>
              <a:rPr lang="en-US" sz="2289" b="1" i="1" dirty="0">
                <a:solidFill>
                  <a:srgbClr val="FF0000"/>
                </a:solidFill>
                <a:latin typeface="Algerian" pitchFamily="82" charset="0"/>
              </a:rPr>
              <a:t>                                                                   </a:t>
            </a:r>
            <a:r>
              <a:rPr lang="en-US" sz="2289" b="1" i="1" dirty="0" err="1">
                <a:solidFill>
                  <a:srgbClr val="FF0000"/>
                </a:solidFill>
                <a:latin typeface="Algerian" pitchFamily="82" charset="0"/>
              </a:rPr>
              <a:t>sas</a:t>
            </a:r>
            <a:endParaRPr lang="en-IN" sz="2289" b="1" i="1" dirty="0">
              <a:solidFill>
                <a:srgbClr val="FF0000"/>
              </a:solidFill>
              <a:latin typeface="Algerian" pitchFamily="82" charset="0"/>
            </a:endParaRPr>
          </a:p>
        </p:txBody>
      </p:sp>
      <p:pic>
        <p:nvPicPr>
          <p:cNvPr id="8" name="Picture 7" descr="D:\Logo\Logo_New_02.02.2013.jpg"/>
          <p:cNvPicPr/>
          <p:nvPr/>
        </p:nvPicPr>
        <p:blipFill>
          <a:blip r:embed="rId3" cstate="print"/>
          <a:srcRect l="14286" t="21028" r="14286" b="19062"/>
          <a:stretch>
            <a:fillRect/>
          </a:stretch>
        </p:blipFill>
        <p:spPr bwMode="auto">
          <a:xfrm>
            <a:off x="9032590" y="0"/>
            <a:ext cx="2919699" cy="1284667"/>
          </a:xfrm>
          <a:prstGeom prst="rect">
            <a:avLst/>
          </a:prstGeom>
          <a:noFill/>
          <a:ln w="9525">
            <a:noFill/>
            <a:miter lim="800000"/>
            <a:headEnd/>
            <a:tailEnd/>
          </a:ln>
        </p:spPr>
      </p:pic>
      <p:sp>
        <p:nvSpPr>
          <p:cNvPr id="11" name="TextBox 10"/>
          <p:cNvSpPr txBox="1"/>
          <p:nvPr/>
        </p:nvSpPr>
        <p:spPr>
          <a:xfrm>
            <a:off x="2819401" y="1093242"/>
            <a:ext cx="6546662" cy="1060931"/>
          </a:xfrm>
          <a:prstGeom prst="rect">
            <a:avLst/>
          </a:prstGeom>
          <a:noFill/>
        </p:spPr>
        <p:txBody>
          <a:bodyPr wrap="square" rtlCol="0">
            <a:spAutoFit/>
          </a:bodyPr>
          <a:lstStyle/>
          <a:p>
            <a:r>
              <a:rPr lang="en-US" sz="6294"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   REPORT    </a:t>
            </a:r>
            <a:r>
              <a:rPr lang="en-US" sz="6294"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ON</a:t>
            </a:r>
            <a:endParaRPr lang="en-IN" sz="6294"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60" y="4013791"/>
            <a:ext cx="3571756" cy="2711364"/>
          </a:xfrm>
          <a:prstGeom prst="rect">
            <a:avLst/>
          </a:prstGeom>
        </p:spPr>
      </p:pic>
    </p:spTree>
    <p:extLst>
      <p:ext uri="{BB962C8B-B14F-4D97-AF65-F5344CB8AC3E}">
        <p14:creationId xmlns:p14="http://schemas.microsoft.com/office/powerpoint/2010/main" val="242540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8536" y="533400"/>
            <a:ext cx="10594929" cy="5592764"/>
          </a:xfrm>
        </p:spPr>
        <p:txBody>
          <a:bodyPr>
            <a:normAutofit/>
          </a:bodyPr>
          <a:lstStyle/>
          <a:p>
            <a:pPr lvl="0"/>
            <a:r>
              <a:rPr lang="en-US" sz="2289" dirty="0">
                <a:solidFill>
                  <a:schemeClr val="accent2">
                    <a:lumMod val="20000"/>
                    <a:lumOff val="80000"/>
                  </a:schemeClr>
                </a:solidFill>
                <a:latin typeface="Times New Roman" panose="02020603050405020304" pitchFamily="18" charset="0"/>
                <a:cs typeface="Times New Roman" panose="02020603050405020304" pitchFamily="18" charset="0"/>
              </a:rPr>
              <a:t>The size of percolation tank should be governed by percolation capacity of strata in the tank bed. Normally percolation tanks are designed for storage capacity of 0.1 to 0.5 MCM. It is necessary to design the tank to provide a ponded water column generally between 3 &amp; 4.5 m.</a:t>
            </a:r>
          </a:p>
          <a:p>
            <a:pPr lvl="0"/>
            <a:r>
              <a:rPr lang="en-US" sz="2289" dirty="0">
                <a:solidFill>
                  <a:schemeClr val="accent2">
                    <a:lumMod val="20000"/>
                    <a:lumOff val="80000"/>
                  </a:schemeClr>
                </a:solidFill>
                <a:latin typeface="Times New Roman" panose="02020603050405020304" pitchFamily="18" charset="0"/>
                <a:cs typeface="Times New Roman" panose="02020603050405020304" pitchFamily="18" charset="0"/>
              </a:rPr>
              <a:t>The percolation tanks are mostly earthen dams with masonry structure only for spillway. The purpose of the percolation tanks is to recharge the ground water storage and hence seepage below the seat of the bed is permissible</a:t>
            </a:r>
            <a:r>
              <a:rPr lang="en-US" sz="2289" dirty="0" smtClean="0">
                <a:solidFill>
                  <a:schemeClr val="accent2">
                    <a:lumMod val="20000"/>
                    <a:lumOff val="80000"/>
                  </a:schemeClr>
                </a:solidFill>
                <a:latin typeface="Times New Roman" panose="02020603050405020304" pitchFamily="18" charset="0"/>
                <a:cs typeface="Times New Roman" panose="02020603050405020304" pitchFamily="18" charset="0"/>
              </a:rPr>
              <a:t>.</a:t>
            </a:r>
            <a:endParaRPr lang="en-US" sz="2289" dirty="0">
              <a:solidFill>
                <a:schemeClr val="accent2">
                  <a:lumMod val="20000"/>
                  <a:lumOff val="80000"/>
                </a:schemeClr>
              </a:solidFill>
              <a:latin typeface="Times New Roman" panose="02020603050405020304" pitchFamily="18" charset="0"/>
              <a:cs typeface="Times New Roman" panose="02020603050405020304" pitchFamily="18" charset="0"/>
            </a:endParaRPr>
          </a:p>
        </p:txBody>
      </p:sp>
      <p:pic>
        <p:nvPicPr>
          <p:cNvPr id="4" name="Content Placeholder 3" descr="Percolation Tank"/>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459865" y="3037919"/>
            <a:ext cx="7929861" cy="3604182"/>
          </a:xfrm>
          <a:prstGeom prst="rect">
            <a:avLst/>
          </a:prstGeom>
          <a:noFill/>
          <a:ln>
            <a:noFill/>
          </a:ln>
        </p:spPr>
      </p:pic>
    </p:spTree>
    <p:extLst>
      <p:ext uri="{BB962C8B-B14F-4D97-AF65-F5344CB8AC3E}">
        <p14:creationId xmlns:p14="http://schemas.microsoft.com/office/powerpoint/2010/main" val="3848727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8" y="0"/>
            <a:ext cx="9613917" cy="1143000"/>
          </a:xfrm>
        </p:spPr>
        <p:txBody>
          <a:bodyPr/>
          <a:lstStyle/>
          <a:p>
            <a:r>
              <a:rPr lang="en-US" dirty="0" smtClean="0">
                <a:solidFill>
                  <a:srgbClr val="FFC000"/>
                </a:solidFill>
                <a:latin typeface="Adobe Song Std L" panose="02020300000000000000" pitchFamily="18" charset="-128"/>
                <a:ea typeface="Adobe Song Std L" panose="02020300000000000000" pitchFamily="18" charset="-128"/>
              </a:rPr>
              <a:t>CASE STUDY</a:t>
            </a:r>
            <a:endParaRPr lang="en-IN" dirty="0">
              <a:solidFill>
                <a:srgbClr val="FFC000"/>
              </a:solidFill>
              <a:latin typeface="Adobe Song Std L" panose="02020300000000000000" pitchFamily="18" charset="-128"/>
              <a:ea typeface="Adobe Song Std L" panose="02020300000000000000" pitchFamily="18" charset="-128"/>
            </a:endParaRPr>
          </a:p>
        </p:txBody>
      </p:sp>
      <p:sp>
        <p:nvSpPr>
          <p:cNvPr id="3" name="Content Placeholder 2"/>
          <p:cNvSpPr>
            <a:spLocks noGrp="1"/>
          </p:cNvSpPr>
          <p:nvPr>
            <p:ph idx="1"/>
          </p:nvPr>
        </p:nvSpPr>
        <p:spPr>
          <a:xfrm>
            <a:off x="209929" y="1151636"/>
            <a:ext cx="11772143" cy="2861304"/>
          </a:xfrm>
        </p:spPr>
        <p:txBody>
          <a:bodyPr>
            <a:normAutofit/>
          </a:bodyPr>
          <a:lstStyle/>
          <a:p>
            <a:r>
              <a:rPr lang="en-IN" dirty="0" smtClean="0">
                <a:solidFill>
                  <a:schemeClr val="tx2">
                    <a:lumMod val="75000"/>
                  </a:schemeClr>
                </a:solidFill>
                <a:latin typeface="Times New Roman" panose="02020603050405020304" pitchFamily="18" charset="0"/>
                <a:cs typeface="Times New Roman" panose="02020603050405020304" pitchFamily="18" charset="0"/>
              </a:rPr>
              <a:t>Three Percolation tanks at </a:t>
            </a:r>
            <a:r>
              <a:rPr lang="en-IN" dirty="0" err="1" smtClean="0">
                <a:solidFill>
                  <a:schemeClr val="tx2">
                    <a:lumMod val="75000"/>
                  </a:schemeClr>
                </a:solidFill>
                <a:latin typeface="Times New Roman" panose="02020603050405020304" pitchFamily="18" charset="0"/>
                <a:cs typeface="Times New Roman" panose="02020603050405020304" pitchFamily="18" charset="0"/>
              </a:rPr>
              <a:t>Manikpur</a:t>
            </a:r>
            <a:r>
              <a:rPr lang="en-IN" dirty="0" smtClean="0">
                <a:solidFill>
                  <a:schemeClr val="tx2">
                    <a:lumMod val="75000"/>
                  </a:schemeClr>
                </a:solidFill>
                <a:latin typeface="Times New Roman" panose="02020603050405020304" pitchFamily="18" charset="0"/>
                <a:cs typeface="Times New Roman" panose="02020603050405020304" pitchFamily="18" charset="0"/>
              </a:rPr>
              <a:t> , </a:t>
            </a:r>
            <a:r>
              <a:rPr lang="en-IN" dirty="0" err="1" smtClean="0">
                <a:solidFill>
                  <a:schemeClr val="tx2">
                    <a:lumMod val="75000"/>
                  </a:schemeClr>
                </a:solidFill>
                <a:latin typeface="Times New Roman" panose="02020603050405020304" pitchFamily="18" charset="0"/>
                <a:cs typeface="Times New Roman" panose="02020603050405020304" pitchFamily="18" charset="0"/>
              </a:rPr>
              <a:t>Benoda</a:t>
            </a:r>
            <a:r>
              <a:rPr lang="en-IN" dirty="0" smtClean="0">
                <a:solidFill>
                  <a:schemeClr val="tx2">
                    <a:lumMod val="75000"/>
                  </a:schemeClr>
                </a:solidFill>
                <a:latin typeface="Times New Roman" panose="02020603050405020304" pitchFamily="18" charset="0"/>
                <a:cs typeface="Times New Roman" panose="02020603050405020304" pitchFamily="18" charset="0"/>
              </a:rPr>
              <a:t> and </a:t>
            </a:r>
            <a:r>
              <a:rPr lang="en-IN" dirty="0" err="1" smtClean="0">
                <a:solidFill>
                  <a:schemeClr val="tx2">
                    <a:lumMod val="75000"/>
                  </a:schemeClr>
                </a:solidFill>
                <a:latin typeface="Times New Roman" panose="02020603050405020304" pitchFamily="18" charset="0"/>
                <a:cs typeface="Times New Roman" panose="02020603050405020304" pitchFamily="18" charset="0"/>
              </a:rPr>
              <a:t>Bhimdi</a:t>
            </a:r>
            <a:r>
              <a:rPr lang="en-IN" dirty="0" smtClean="0">
                <a:solidFill>
                  <a:schemeClr val="tx2">
                    <a:lumMod val="75000"/>
                  </a:schemeClr>
                </a:solidFill>
                <a:latin typeface="Times New Roman" panose="02020603050405020304" pitchFamily="18" charset="0"/>
                <a:cs typeface="Times New Roman" panose="02020603050405020304" pitchFamily="18" charset="0"/>
              </a:rPr>
              <a:t> with gross storage capacity varying from 71 to 221 TCM have been constructed. </a:t>
            </a:r>
          </a:p>
          <a:p>
            <a:r>
              <a:rPr lang="en-IN" dirty="0" smtClean="0">
                <a:solidFill>
                  <a:schemeClr val="tx2">
                    <a:lumMod val="75000"/>
                  </a:schemeClr>
                </a:solidFill>
                <a:latin typeface="Times New Roman" panose="02020603050405020304" pitchFamily="18" charset="0"/>
                <a:cs typeface="Times New Roman" panose="02020603050405020304" pitchFamily="18" charset="0"/>
              </a:rPr>
              <a:t>The recharge to ground water from percolation tanks varied from 49 to 132 TCM during 1997-98. These tanks contained water for 180 to 252 days. Around 60 to 120 ha of area downstream of percolation tanks was benefited by the recharge from percolation tanks. Around 1-4m, 4-9m, and 6-10m rise in water levels was observed during 1997-98.</a:t>
            </a:r>
            <a:endParaRPr lang="en-IN"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a:srcRect/>
          <a:stretch>
            <a:fillRect/>
          </a:stretch>
        </p:blipFill>
        <p:spPr bwMode="auto">
          <a:xfrm>
            <a:off x="2295546" y="3507291"/>
            <a:ext cx="7606735" cy="3122109"/>
          </a:xfrm>
          <a:prstGeom prst="rect">
            <a:avLst/>
          </a:prstGeom>
          <a:noFill/>
          <a:ln w="9525">
            <a:noFill/>
            <a:miter lim="800000"/>
            <a:headEnd/>
            <a:tailEnd/>
          </a:ln>
          <a:effectLst/>
        </p:spPr>
      </p:pic>
    </p:spTree>
    <p:extLst>
      <p:ext uri="{BB962C8B-B14F-4D97-AF65-F5344CB8AC3E}">
        <p14:creationId xmlns:p14="http://schemas.microsoft.com/office/powerpoint/2010/main" val="1071695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9100" y="304800"/>
            <a:ext cx="4737100" cy="571500"/>
          </a:xfrm>
        </p:spPr>
        <p:txBody>
          <a:bodyPr>
            <a:normAutofit fontScale="90000"/>
          </a:bodyPr>
          <a:lstStyle/>
          <a:p>
            <a:r>
              <a:rPr lang="en-US" dirty="0" smtClean="0"/>
              <a:t>CASE STUDY CONT…</a:t>
            </a:r>
            <a:endParaRPr lang="en-US" dirty="0"/>
          </a:p>
        </p:txBody>
      </p:sp>
      <p:sp>
        <p:nvSpPr>
          <p:cNvPr id="3" name="Content Placeholder 2"/>
          <p:cNvSpPr>
            <a:spLocks noGrp="1"/>
          </p:cNvSpPr>
          <p:nvPr>
            <p:ph idx="1"/>
          </p:nvPr>
        </p:nvSpPr>
        <p:spPr>
          <a:xfrm>
            <a:off x="685800" y="1371600"/>
            <a:ext cx="10820400" cy="4847085"/>
          </a:xfrm>
        </p:spPr>
        <p:txBody>
          <a:bodyPr/>
          <a:lstStyle/>
          <a:p>
            <a:r>
              <a:rPr lang="en-US" dirty="0" smtClean="0"/>
              <a:t>In Maharashtra there is legislation to cover percolation tanks. The water is not used for surface irrigation. In Tamil Nadu, where there is over-exploitation of ground water, farmers are now volunteering to spare land for percolation tanks. In the </a:t>
            </a:r>
            <a:r>
              <a:rPr lang="en-US" dirty="0" err="1" smtClean="0"/>
              <a:t>Saurashtra</a:t>
            </a:r>
            <a:r>
              <a:rPr lang="en-US" dirty="0" smtClean="0"/>
              <a:t> region of Gujarat these tanks are constructed for recharging wells that support peanut production.</a:t>
            </a:r>
            <a:endParaRPr lang="en-US" dirty="0"/>
          </a:p>
        </p:txBody>
      </p:sp>
    </p:spTree>
    <p:extLst>
      <p:ext uri="{BB962C8B-B14F-4D97-AF65-F5344CB8AC3E}">
        <p14:creationId xmlns:p14="http://schemas.microsoft.com/office/powerpoint/2010/main" val="1877520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886627"/>
          </a:xfrm>
        </p:spPr>
        <p:txBody>
          <a:bodyPr/>
          <a:lstStyle/>
          <a:p>
            <a:r>
              <a:rPr lang="en-US" dirty="0" smtClean="0"/>
              <a:t>Percolation losses</a:t>
            </a:r>
            <a:endParaRPr lang="en-US" dirty="0"/>
          </a:p>
        </p:txBody>
      </p:sp>
      <p:sp>
        <p:nvSpPr>
          <p:cNvPr id="3" name="Content Placeholder 2"/>
          <p:cNvSpPr>
            <a:spLocks noGrp="1"/>
          </p:cNvSpPr>
          <p:nvPr>
            <p:ph idx="1"/>
          </p:nvPr>
        </p:nvSpPr>
        <p:spPr>
          <a:xfrm>
            <a:off x="685800" y="1993900"/>
            <a:ext cx="10820400" cy="4224785"/>
          </a:xfrm>
        </p:spPr>
        <p:txBody>
          <a:bodyPr/>
          <a:lstStyle/>
          <a:p>
            <a:r>
              <a:rPr lang="en-US" dirty="0" smtClean="0"/>
              <a:t>Percolation losses: When rainfall is high and water holding capacity of soil is less, the losses due to percolation are very great. Such losses are very rapid particularly when the soils are sandy and porous e.g., in case of lateritic soil in </a:t>
            </a:r>
            <a:r>
              <a:rPr lang="en-US" dirty="0" err="1" smtClean="0"/>
              <a:t>Konkan</a:t>
            </a:r>
            <a:r>
              <a:rPr lang="en-US" dirty="0" smtClean="0"/>
              <a:t> region, the soil is quite workable within a few hours even after a heavy rainfall. Besides rapid percolation of water there is also a heavy loss of plant nutrients viz., Ca, Mg, S, K, etc., resulting in soil becoming acidic.</a:t>
            </a:r>
            <a:endParaRPr lang="en-US" dirty="0"/>
          </a:p>
        </p:txBody>
      </p:sp>
    </p:spTree>
    <p:extLst>
      <p:ext uri="{BB962C8B-B14F-4D97-AF65-F5344CB8AC3E}">
        <p14:creationId xmlns:p14="http://schemas.microsoft.com/office/powerpoint/2010/main" val="900103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28" y="211835"/>
            <a:ext cx="9613917" cy="939800"/>
          </a:xfrm>
        </p:spPr>
        <p:txBody>
          <a:bodyPr/>
          <a:lstStyle/>
          <a:p>
            <a:r>
              <a:rPr lang="en-US" dirty="0" smtClean="0">
                <a:solidFill>
                  <a:srgbClr val="00B0F0"/>
                </a:solidFill>
                <a:latin typeface="Monotype Corsiva" panose="03010101010201010101" pitchFamily="66" charset="0"/>
              </a:rPr>
              <a:t>Ditch and furrow system</a:t>
            </a:r>
            <a:endParaRPr lang="en-IN" dirty="0">
              <a:solidFill>
                <a:srgbClr val="00B0F0"/>
              </a:solidFill>
              <a:latin typeface="Monotype Corsiva" panose="03010101010201010101" pitchFamily="66" charset="0"/>
            </a:endParaRPr>
          </a:p>
        </p:txBody>
      </p:sp>
      <p:sp>
        <p:nvSpPr>
          <p:cNvPr id="3" name="Content Placeholder 2"/>
          <p:cNvSpPr>
            <a:spLocks noGrp="1"/>
          </p:cNvSpPr>
          <p:nvPr>
            <p:ph idx="1"/>
          </p:nvPr>
        </p:nvSpPr>
        <p:spPr>
          <a:xfrm>
            <a:off x="373391" y="1151635"/>
            <a:ext cx="11153249" cy="4087578"/>
          </a:xfrm>
        </p:spPr>
        <p:txBody>
          <a:bodyPr>
            <a:normAutofit lnSpcReduction="10000"/>
          </a:bodyPr>
          <a:lstStyle/>
          <a:p>
            <a:r>
              <a:rPr lang="en-IN" dirty="0" smtClean="0">
                <a:solidFill>
                  <a:srgbClr val="92D050"/>
                </a:solidFill>
                <a:latin typeface="Times New Roman" panose="02020603050405020304" pitchFamily="18" charset="0"/>
                <a:cs typeface="Times New Roman" panose="02020603050405020304" pitchFamily="18" charset="0"/>
              </a:rPr>
              <a:t>  In areas with irregular topography, ditches or furrows provide maximum water contact area for recharge. </a:t>
            </a:r>
          </a:p>
          <a:p>
            <a:r>
              <a:rPr lang="en-IN" dirty="0" smtClean="0">
                <a:solidFill>
                  <a:srgbClr val="92D050"/>
                </a:solidFill>
                <a:latin typeface="Times New Roman" panose="02020603050405020304" pitchFamily="18" charset="0"/>
                <a:cs typeface="Times New Roman" panose="02020603050405020304" pitchFamily="18" charset="0"/>
              </a:rPr>
              <a:t>This technique consists of a system of shallow flat bottomed and closely spaced ditches / furrow which are used to carry water from source like stream /canals and provide more percolation opportunity. This technique required less soil preparation and is less sensitive to silting. Generally three pattern of Ditch &amp; furrow system are adopted </a:t>
            </a:r>
          </a:p>
          <a:p>
            <a:r>
              <a:rPr lang="en-IN" dirty="0" smtClean="0">
                <a:solidFill>
                  <a:srgbClr val="92D050"/>
                </a:solidFill>
                <a:latin typeface="Times New Roman" panose="02020603050405020304" pitchFamily="18" charset="0"/>
                <a:cs typeface="Times New Roman" panose="02020603050405020304" pitchFamily="18" charset="0"/>
              </a:rPr>
              <a:t>(i) lateral</a:t>
            </a:r>
          </a:p>
          <a:p>
            <a:r>
              <a:rPr lang="en-IN" dirty="0" smtClean="0">
                <a:solidFill>
                  <a:srgbClr val="92D050"/>
                </a:solidFill>
                <a:latin typeface="Times New Roman" panose="02020603050405020304" pitchFamily="18" charset="0"/>
                <a:cs typeface="Times New Roman" panose="02020603050405020304" pitchFamily="18" charset="0"/>
              </a:rPr>
              <a:t>(ii) dendritic &amp; s</a:t>
            </a:r>
          </a:p>
          <a:p>
            <a:r>
              <a:rPr lang="en-IN" dirty="0" smtClean="0">
                <a:solidFill>
                  <a:srgbClr val="92D050"/>
                </a:solidFill>
                <a:latin typeface="Times New Roman" panose="02020603050405020304" pitchFamily="18" charset="0"/>
                <a:cs typeface="Times New Roman" panose="02020603050405020304" pitchFamily="18" charset="0"/>
              </a:rPr>
              <a:t>(iii) contour.</a:t>
            </a:r>
          </a:p>
          <a:p>
            <a:r>
              <a:rPr lang="en-IN" dirty="0" smtClean="0">
                <a:solidFill>
                  <a:srgbClr val="92D050"/>
                </a:solidFill>
                <a:latin typeface="Times New Roman" panose="02020603050405020304" pitchFamily="18" charset="0"/>
                <a:cs typeface="Times New Roman" panose="02020603050405020304" pitchFamily="18" charset="0"/>
              </a:rPr>
              <a:t> In area of low-transmissibility the </a:t>
            </a:r>
          </a:p>
          <a:p>
            <a:pPr marL="0" indent="0">
              <a:buNone/>
            </a:pPr>
            <a:r>
              <a:rPr lang="en-IN" dirty="0">
                <a:solidFill>
                  <a:srgbClr val="92D050"/>
                </a:solidFill>
                <a:latin typeface="Times New Roman" panose="02020603050405020304" pitchFamily="18" charset="0"/>
                <a:cs typeface="Times New Roman" panose="02020603050405020304" pitchFamily="18" charset="0"/>
              </a:rPr>
              <a:t> </a:t>
            </a:r>
            <a:r>
              <a:rPr lang="en-IN" dirty="0" smtClean="0">
                <a:solidFill>
                  <a:srgbClr val="92D050"/>
                </a:solidFill>
                <a:latin typeface="Times New Roman" panose="02020603050405020304" pitchFamily="18" charset="0"/>
                <a:cs typeface="Times New Roman" panose="02020603050405020304" pitchFamily="18" charset="0"/>
              </a:rPr>
              <a:t>   density of ditch &amp; furrow will be high.</a:t>
            </a:r>
            <a:endParaRPr lang="en-IN" dirty="0">
              <a:solidFill>
                <a:srgbClr val="92D05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288652" y="3017624"/>
            <a:ext cx="6237988" cy="366257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58556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CHANNEL SPREADING</a:t>
            </a:r>
            <a:br>
              <a:rPr lang="en-US" dirty="0" smtClean="0"/>
            </a:br>
            <a:endParaRPr lang="en-IN" dirty="0"/>
          </a:p>
        </p:txBody>
      </p:sp>
      <p:sp>
        <p:nvSpPr>
          <p:cNvPr id="3" name="Content Placeholder 2"/>
          <p:cNvSpPr>
            <a:spLocks noGrp="1"/>
          </p:cNvSpPr>
          <p:nvPr>
            <p:ph idx="1"/>
          </p:nvPr>
        </p:nvSpPr>
        <p:spPr>
          <a:xfrm>
            <a:off x="840542" y="1210029"/>
            <a:ext cx="9613917" cy="1770406"/>
          </a:xfrm>
        </p:spPr>
        <p:txBody>
          <a:bodyPr/>
          <a:lstStyle/>
          <a:p>
            <a:r>
              <a:rPr lang="en-IN" dirty="0" smtClean="0"/>
              <a:t>This involves constructing small ‘L’ shaped bunds within a stream channel so that water moves along a longer path thereby improving natural recharge</a:t>
            </a:r>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15</a:t>
            </a:fld>
            <a:endParaRPr lang="en-IN" altLang="en-US"/>
          </a:p>
        </p:txBody>
      </p:sp>
      <p:pic>
        <p:nvPicPr>
          <p:cNvPr id="209923" name="Picture 3"/>
          <p:cNvPicPr>
            <a:picLocks noChangeAspect="1" noChangeArrowheads="1"/>
          </p:cNvPicPr>
          <p:nvPr/>
        </p:nvPicPr>
        <p:blipFill>
          <a:blip r:embed="rId2"/>
          <a:srcRect/>
          <a:stretch>
            <a:fillRect/>
          </a:stretch>
        </p:blipFill>
        <p:spPr bwMode="auto">
          <a:xfrm>
            <a:off x="2183604" y="2786666"/>
            <a:ext cx="6902956" cy="36788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73763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dams</a:t>
            </a:r>
            <a:endParaRPr lang="en-IN" dirty="0"/>
          </a:p>
        </p:txBody>
      </p:sp>
      <p:sp>
        <p:nvSpPr>
          <p:cNvPr id="3" name="Content Placeholder 2"/>
          <p:cNvSpPr>
            <a:spLocks noGrp="1"/>
          </p:cNvSpPr>
          <p:nvPr>
            <p:ph idx="1"/>
          </p:nvPr>
        </p:nvSpPr>
        <p:spPr>
          <a:xfrm>
            <a:off x="723754" y="1677181"/>
            <a:ext cx="9613917" cy="4873752"/>
          </a:xfrm>
        </p:spPr>
        <p:txBody>
          <a:bodyPr/>
          <a:lstStyle/>
          <a:p>
            <a:r>
              <a:rPr lang="en-IN" dirty="0" smtClean="0"/>
              <a:t>In this  method water from rivers and streams is harvested and used for recharge of ground water and other irrigation purposes.</a:t>
            </a:r>
            <a:br>
              <a:rPr lang="en-IN" dirty="0" smtClean="0"/>
            </a:br>
            <a:endParaRPr lang="en-IN" dirty="0"/>
          </a:p>
        </p:txBody>
      </p:sp>
      <p:sp>
        <p:nvSpPr>
          <p:cNvPr id="7" name="Slide Number Placeholder 6"/>
          <p:cNvSpPr>
            <a:spLocks noGrp="1"/>
          </p:cNvSpPr>
          <p:nvPr>
            <p:ph type="sldNum" sz="quarter" idx="12"/>
          </p:nvPr>
        </p:nvSpPr>
        <p:spPr/>
        <p:txBody>
          <a:bodyPr/>
          <a:lstStyle/>
          <a:p>
            <a:pPr>
              <a:defRPr/>
            </a:pPr>
            <a:fld id="{ED44E34E-41C9-43E5-8ED1-FA2B0AD27B4B}" type="slidenum">
              <a:rPr lang="en-IN" altLang="en-US" smtClean="0"/>
              <a:pPr>
                <a:defRPr/>
              </a:pPr>
              <a:t>16</a:t>
            </a:fld>
            <a:endParaRPr lang="en-IN" altLang="en-US"/>
          </a:p>
        </p:txBody>
      </p:sp>
      <p:pic>
        <p:nvPicPr>
          <p:cNvPr id="4" name="Picture 3" descr="kallada check dam.jpg"/>
          <p:cNvPicPr>
            <a:picLocks noChangeAspect="1"/>
          </p:cNvPicPr>
          <p:nvPr/>
        </p:nvPicPr>
        <p:blipFill>
          <a:blip r:embed="rId2" cstate="print"/>
          <a:stretch>
            <a:fillRect/>
          </a:stretch>
        </p:blipFill>
        <p:spPr>
          <a:xfrm>
            <a:off x="548572" y="3500094"/>
            <a:ext cx="3372229" cy="1752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descr="7.jpg"/>
          <p:cNvPicPr>
            <a:picLocks noChangeAspect="1"/>
          </p:cNvPicPr>
          <p:nvPr/>
        </p:nvPicPr>
        <p:blipFill>
          <a:blip r:embed="rId3" cstate="print"/>
          <a:stretch>
            <a:fillRect/>
          </a:stretch>
        </p:blipFill>
        <p:spPr>
          <a:xfrm>
            <a:off x="4519363" y="4772061"/>
            <a:ext cx="3176026" cy="18478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6.jpg"/>
          <p:cNvPicPr>
            <a:picLocks noChangeAspect="1"/>
          </p:cNvPicPr>
          <p:nvPr/>
        </p:nvPicPr>
        <p:blipFill>
          <a:blip r:embed="rId4" cstate="print"/>
          <a:stretch>
            <a:fillRect/>
          </a:stretch>
        </p:blipFill>
        <p:spPr>
          <a:xfrm>
            <a:off x="7906213" y="2728273"/>
            <a:ext cx="3372229" cy="1752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40865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360" y="567696"/>
            <a:ext cx="10892106" cy="5642859"/>
          </a:xfrm>
          <a:prstGeom prst="rect">
            <a:avLst/>
          </a:prstGeom>
        </p:spPr>
        <p:txBody>
          <a:bodyPr wrap="square" lIns="106458" tIns="53229" rIns="106458" bIns="53229">
            <a:spAutoFit/>
          </a:bodyPr>
          <a:lstStyle/>
          <a:p>
            <a:r>
              <a:rPr lang="en-IN" sz="3270" dirty="0" smtClean="0">
                <a:solidFill>
                  <a:srgbClr val="FF0000"/>
                </a:solidFill>
              </a:rPr>
              <a:t>Check-dam system </a:t>
            </a:r>
            <a:r>
              <a:rPr lang="en-IN" sz="3270" dirty="0">
                <a:solidFill>
                  <a:srgbClr val="FF0000"/>
                </a:solidFill>
              </a:rPr>
              <a:t>design has to </a:t>
            </a:r>
            <a:r>
              <a:rPr lang="en-IN" sz="3270" dirty="0" err="1">
                <a:solidFill>
                  <a:srgbClr val="FF0000"/>
                </a:solidFill>
              </a:rPr>
              <a:t>fulfill</a:t>
            </a:r>
            <a:r>
              <a:rPr lang="en-IN" sz="3270" dirty="0">
                <a:solidFill>
                  <a:srgbClr val="FF0000"/>
                </a:solidFill>
              </a:rPr>
              <a:t> </a:t>
            </a:r>
          </a:p>
          <a:p>
            <a:r>
              <a:rPr lang="en-IN" sz="3270" dirty="0" smtClean="0">
                <a:solidFill>
                  <a:srgbClr val="FF0000"/>
                </a:solidFill>
              </a:rPr>
              <a:t>several </a:t>
            </a:r>
            <a:r>
              <a:rPr lang="en-IN" sz="3270" dirty="0">
                <a:solidFill>
                  <a:srgbClr val="FF0000"/>
                </a:solidFill>
              </a:rPr>
              <a:t>purposes : </a:t>
            </a:r>
          </a:p>
          <a:p>
            <a:r>
              <a:rPr lang="en-IN" sz="3270" dirty="0"/>
              <a:t>1. To prevent flooding i.e. to ensure the </a:t>
            </a:r>
          </a:p>
          <a:p>
            <a:r>
              <a:rPr lang="en-IN" sz="3270" dirty="0" err="1"/>
              <a:t>checkdam</a:t>
            </a:r>
            <a:r>
              <a:rPr lang="en-IN" sz="3270" dirty="0"/>
              <a:t> system can withstand rainstorms. </a:t>
            </a:r>
          </a:p>
          <a:p>
            <a:r>
              <a:rPr lang="en-IN" sz="3270" dirty="0"/>
              <a:t>2. To guarantee harvest from the dam farmland </a:t>
            </a:r>
          </a:p>
          <a:p>
            <a:r>
              <a:rPr lang="en-IN" sz="3270" dirty="0"/>
              <a:t>i.e. to reduce the loss of crops due to </a:t>
            </a:r>
          </a:p>
          <a:p>
            <a:r>
              <a:rPr lang="en-IN" sz="3270" dirty="0"/>
              <a:t>rainstorms. </a:t>
            </a:r>
          </a:p>
          <a:p>
            <a:r>
              <a:rPr lang="en-IN" sz="3270" dirty="0"/>
              <a:t>3. To conserve floodwater and sediment by </a:t>
            </a:r>
          </a:p>
          <a:p>
            <a:r>
              <a:rPr lang="en-IN" sz="3270" dirty="0"/>
              <a:t>impounding. </a:t>
            </a:r>
          </a:p>
          <a:p>
            <a:r>
              <a:rPr lang="en-IN" sz="3270" dirty="0"/>
              <a:t>4. To ensure that increase in height and repair of </a:t>
            </a:r>
          </a:p>
          <a:p>
            <a:r>
              <a:rPr lang="en-IN" sz="3270" dirty="0"/>
              <a:t>the dams after prolonged use are unnecessary</a:t>
            </a:r>
            <a:r>
              <a:rPr lang="en-IN" sz="1471" dirty="0"/>
              <a:t>.</a:t>
            </a:r>
          </a:p>
        </p:txBody>
      </p:sp>
      <p:sp>
        <p:nvSpPr>
          <p:cNvPr id="3" name="Slide Number Placeholder 2"/>
          <p:cNvSpPr>
            <a:spLocks noGrp="1"/>
          </p:cNvSpPr>
          <p:nvPr>
            <p:ph type="sldNum" sz="quarter" idx="12"/>
          </p:nvPr>
        </p:nvSpPr>
        <p:spPr/>
        <p:txBody>
          <a:bodyPr/>
          <a:lstStyle/>
          <a:p>
            <a:pPr>
              <a:defRPr/>
            </a:pPr>
            <a:fld id="{22CED154-8EBE-4715-B248-EE8FF4BB4687}" type="slidenum">
              <a:rPr lang="en-IN" altLang="en-US" smtClean="0"/>
              <a:pPr>
                <a:defRPr/>
              </a:pPr>
              <a:t>17</a:t>
            </a:fld>
            <a:endParaRPr lang="en-IN" altLang="en-US"/>
          </a:p>
        </p:txBody>
      </p:sp>
    </p:spTree>
    <p:extLst>
      <p:ext uri="{BB962C8B-B14F-4D97-AF65-F5344CB8AC3E}">
        <p14:creationId xmlns:p14="http://schemas.microsoft.com/office/powerpoint/2010/main" val="90187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928" y="801272"/>
            <a:ext cx="7287527" cy="6056729"/>
          </a:xfrm>
        </p:spPr>
        <p:txBody>
          <a:bodyPr>
            <a:normAutofit/>
          </a:bodyPr>
          <a:lstStyle/>
          <a:p>
            <a:r>
              <a:rPr lang="en-IN" dirty="0" smtClean="0"/>
              <a:t>Check dams are constructed across small streams having gentle slope. The site selected should have sufficient thickness of permeable bed or weathered formation to facilitate recharge of stored water within short span of time.</a:t>
            </a:r>
          </a:p>
          <a:p>
            <a:r>
              <a:rPr lang="en-IN" dirty="0" smtClean="0"/>
              <a:t>The water stored in these structures is mostly confined to stream course and the height is normally less than 2 m and excess water is allowed to flow over the wall.</a:t>
            </a:r>
          </a:p>
          <a:p>
            <a:r>
              <a:rPr lang="en-IN" dirty="0" smtClean="0"/>
              <a:t>To harness the maximum run off in the stream, series of such check dams can be constructed to have recharge on regional scale.</a:t>
            </a:r>
          </a:p>
          <a:p>
            <a:endParaRPr lang="en-IN" dirty="0" smtClean="0"/>
          </a:p>
          <a:p>
            <a:endParaRPr lang="en-IN" dirty="0"/>
          </a:p>
        </p:txBody>
      </p:sp>
      <p:sp>
        <p:nvSpPr>
          <p:cNvPr id="8" name="Slide Number Placeholder 7"/>
          <p:cNvSpPr>
            <a:spLocks noGrp="1"/>
          </p:cNvSpPr>
          <p:nvPr>
            <p:ph type="sldNum" sz="quarter" idx="12"/>
          </p:nvPr>
        </p:nvSpPr>
        <p:spPr/>
        <p:txBody>
          <a:bodyPr/>
          <a:lstStyle/>
          <a:p>
            <a:pPr>
              <a:defRPr/>
            </a:pPr>
            <a:fld id="{ED44E34E-41C9-43E5-8ED1-FA2B0AD27B4B}" type="slidenum">
              <a:rPr lang="en-IN" altLang="en-US" smtClean="0"/>
              <a:pPr>
                <a:defRPr/>
              </a:pPr>
              <a:t>18</a:t>
            </a:fld>
            <a:endParaRPr lang="en-IN" altLang="en-US"/>
          </a:p>
        </p:txBody>
      </p:sp>
      <p:pic>
        <p:nvPicPr>
          <p:cNvPr id="7" name="Picture 6" descr="4.jpg"/>
          <p:cNvPicPr>
            <a:picLocks noChangeAspect="1"/>
          </p:cNvPicPr>
          <p:nvPr/>
        </p:nvPicPr>
        <p:blipFill>
          <a:blip r:embed="rId2" cstate="print"/>
          <a:stretch>
            <a:fillRect/>
          </a:stretch>
        </p:blipFill>
        <p:spPr>
          <a:xfrm>
            <a:off x="7497456" y="859665"/>
            <a:ext cx="3963752" cy="47883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0187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936" y="1151636"/>
            <a:ext cx="10208726" cy="2221153"/>
          </a:xfrm>
          <a:prstGeom prst="rect">
            <a:avLst/>
          </a:prstGeom>
        </p:spPr>
        <p:txBody>
          <a:bodyPr wrap="square" lIns="106458" tIns="53229" rIns="106458" bIns="53229">
            <a:spAutoFit/>
          </a:bodyPr>
          <a:lstStyle/>
          <a:p>
            <a:r>
              <a:rPr lang="en-IN" sz="2289" b="1" dirty="0"/>
              <a:t>Location</a:t>
            </a:r>
            <a:r>
              <a:rPr lang="en-IN" sz="2289" dirty="0"/>
              <a:t>  :                             </a:t>
            </a:r>
            <a:r>
              <a:rPr lang="en-IN" sz="2289" dirty="0" err="1"/>
              <a:t>Tumar</a:t>
            </a:r>
            <a:r>
              <a:rPr lang="en-IN" sz="2289" dirty="0"/>
              <a:t> Watershed, </a:t>
            </a:r>
            <a:r>
              <a:rPr lang="en-IN" sz="2289" dirty="0" err="1"/>
              <a:t>Mandsaur</a:t>
            </a:r>
            <a:r>
              <a:rPr lang="en-IN" sz="2289" dirty="0"/>
              <a:t> district, M.P</a:t>
            </a:r>
          </a:p>
          <a:p>
            <a:r>
              <a:rPr lang="en-IN" sz="2289" dirty="0"/>
              <a:t>Structures :                             </a:t>
            </a:r>
            <a:r>
              <a:rPr lang="en-IN" sz="2289" dirty="0" err="1"/>
              <a:t>Roopawali</a:t>
            </a:r>
            <a:r>
              <a:rPr lang="en-IN" sz="2289" dirty="0"/>
              <a:t> check dam  ,</a:t>
            </a:r>
            <a:r>
              <a:rPr lang="en-IN" sz="2289" dirty="0" err="1"/>
              <a:t>Kheda</a:t>
            </a:r>
            <a:r>
              <a:rPr lang="en-IN" sz="2289" dirty="0"/>
              <a:t> check dam</a:t>
            </a:r>
          </a:p>
          <a:p>
            <a:r>
              <a:rPr lang="en-IN" sz="2289" dirty="0"/>
              <a:t>Expenditure :                          Rs. 23.48 </a:t>
            </a:r>
            <a:r>
              <a:rPr lang="en-IN" sz="2289" dirty="0" err="1"/>
              <a:t>lakhs</a:t>
            </a:r>
            <a:endParaRPr lang="en-IN" sz="2289" dirty="0"/>
          </a:p>
          <a:p>
            <a:r>
              <a:rPr lang="en-IN" sz="2289" dirty="0"/>
              <a:t>Implementing Agency :          Water Resources Department, Govt. of M.P.</a:t>
            </a:r>
          </a:p>
          <a:p>
            <a:r>
              <a:rPr lang="en-IN" sz="2289" dirty="0"/>
              <a:t>Geology :                                  Basalt</a:t>
            </a:r>
          </a:p>
          <a:p>
            <a:endParaRPr lang="en-IN" sz="2289" dirty="0"/>
          </a:p>
        </p:txBody>
      </p:sp>
      <p:sp>
        <p:nvSpPr>
          <p:cNvPr id="5" name="Rectangle 4"/>
          <p:cNvSpPr/>
          <p:nvPr/>
        </p:nvSpPr>
        <p:spPr>
          <a:xfrm>
            <a:off x="1550555" y="392514"/>
            <a:ext cx="3131957" cy="754762"/>
          </a:xfrm>
          <a:prstGeom prst="rect">
            <a:avLst/>
          </a:prstGeom>
          <a:noFill/>
        </p:spPr>
        <p:txBody>
          <a:bodyPr wrap="none" lIns="74744" tIns="37372" rIns="74744" bIns="37372">
            <a:spAutoFit/>
          </a:bodyPr>
          <a:lstStyle/>
          <a:p>
            <a:pPr algn="ctr"/>
            <a:r>
              <a:rPr lang="en-US" sz="4414" b="1" spc="24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Case study </a:t>
            </a:r>
            <a:endParaRPr lang="en-IN" sz="4414" b="1" spc="24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6" name="Rectangle 5"/>
          <p:cNvSpPr/>
          <p:nvPr/>
        </p:nvSpPr>
        <p:spPr>
          <a:xfrm>
            <a:off x="812095" y="3372789"/>
            <a:ext cx="10382408" cy="1691906"/>
          </a:xfrm>
          <a:prstGeom prst="rect">
            <a:avLst/>
          </a:prstGeom>
        </p:spPr>
        <p:txBody>
          <a:bodyPr wrap="square" lIns="106458" tIns="53229" rIns="106458" bIns="53229">
            <a:spAutoFit/>
          </a:bodyPr>
          <a:lstStyle/>
          <a:p>
            <a:r>
              <a:rPr lang="en-IN" sz="1471" dirty="0"/>
              <a:t>To study impact of these structures, water levels were recorded from June, 2000 to 2005.</a:t>
            </a:r>
          </a:p>
          <a:p>
            <a:endParaRPr lang="en-IN" sz="1471" dirty="0"/>
          </a:p>
          <a:p>
            <a:r>
              <a:rPr lang="en-IN" sz="1471" dirty="0"/>
              <a:t> Water level trend analysis of observation wells located at  village </a:t>
            </a:r>
            <a:r>
              <a:rPr lang="en-IN" sz="1471" dirty="0" err="1"/>
              <a:t>Roopawali</a:t>
            </a:r>
            <a:r>
              <a:rPr lang="en-IN" sz="1471" dirty="0"/>
              <a:t> reveals that there is a rise in water level in both pre &amp; post –monsoon periods</a:t>
            </a:r>
          </a:p>
          <a:p>
            <a:r>
              <a:rPr lang="en-IN" sz="1471" dirty="0"/>
              <a:t>with rising rate 15cm/year and 22 cm/ year respectively. </a:t>
            </a:r>
          </a:p>
          <a:p>
            <a:endParaRPr lang="en-IN" sz="1471" dirty="0"/>
          </a:p>
          <a:p>
            <a:r>
              <a:rPr lang="en-IN" sz="1471" dirty="0"/>
              <a:t>Water level at village </a:t>
            </a:r>
            <a:r>
              <a:rPr lang="en-IN" sz="1471" dirty="0" err="1"/>
              <a:t>Kheda</a:t>
            </a:r>
            <a:r>
              <a:rPr lang="en-IN" sz="1471" dirty="0"/>
              <a:t> shows a rising trend of 14cm/ year during post-monsoon.</a:t>
            </a:r>
          </a:p>
        </p:txBody>
      </p:sp>
      <p:sp>
        <p:nvSpPr>
          <p:cNvPr id="9" name="Slide Number Placeholder 8"/>
          <p:cNvSpPr>
            <a:spLocks noGrp="1"/>
          </p:cNvSpPr>
          <p:nvPr>
            <p:ph type="sldNum" sz="quarter" idx="12"/>
          </p:nvPr>
        </p:nvSpPr>
        <p:spPr/>
        <p:txBody>
          <a:bodyPr/>
          <a:lstStyle/>
          <a:p>
            <a:pPr>
              <a:defRPr/>
            </a:pPr>
            <a:fld id="{22CED154-8EBE-4715-B248-EE8FF4BB4687}" type="slidenum">
              <a:rPr lang="en-IN" altLang="en-US" smtClean="0"/>
              <a:pPr>
                <a:defRPr/>
              </a:pPr>
              <a:t>19</a:t>
            </a:fld>
            <a:endParaRPr lang="en-IN" altLang="en-US"/>
          </a:p>
        </p:txBody>
      </p:sp>
    </p:spTree>
    <p:extLst>
      <p:ext uri="{BB962C8B-B14F-4D97-AF65-F5344CB8AC3E}">
        <p14:creationId xmlns:p14="http://schemas.microsoft.com/office/powerpoint/2010/main" val="2855820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Group members</a:t>
            </a:r>
            <a:endParaRPr lang="en-US" dirty="0"/>
          </a:p>
        </p:txBody>
      </p:sp>
      <p:sp>
        <p:nvSpPr>
          <p:cNvPr id="7" name="Content Placeholder 6"/>
          <p:cNvSpPr>
            <a:spLocks noGrp="1"/>
          </p:cNvSpPr>
          <p:nvPr>
            <p:ph idx="1"/>
          </p:nvPr>
        </p:nvSpPr>
        <p:spPr>
          <a:xfrm>
            <a:off x="872112" y="1604344"/>
            <a:ext cx="10036744" cy="3311189"/>
          </a:xfrm>
          <a:prstGeom prst="rect">
            <a:avLst/>
          </a:prstGeom>
        </p:spPr>
        <p:txBody>
          <a:bodyPr/>
          <a:lstStyle/>
          <a:p>
            <a:pPr marL="0" indent="0">
              <a:buNone/>
            </a:pPr>
            <a:endParaRPr lang="en-US" dirty="0">
              <a:solidFill>
                <a:schemeClr val="accent3"/>
              </a:solidFill>
            </a:endParaRPr>
          </a:p>
          <a:p>
            <a:pPr marL="420430" indent="-420430">
              <a:buAutoNum type="arabicPeriod"/>
            </a:pPr>
            <a:r>
              <a:rPr lang="en-US" dirty="0">
                <a:solidFill>
                  <a:schemeClr val="accent3"/>
                </a:solidFill>
              </a:rPr>
              <a:t>13BCE1032   -  Ch. Saiteja</a:t>
            </a:r>
          </a:p>
          <a:p>
            <a:pPr marL="420430" indent="-420430">
              <a:buAutoNum type="arabicPeriod"/>
            </a:pPr>
            <a:r>
              <a:rPr lang="en-US" dirty="0">
                <a:solidFill>
                  <a:schemeClr val="accent3"/>
                </a:solidFill>
              </a:rPr>
              <a:t>13BCE1036   -  D. Shashank</a:t>
            </a:r>
          </a:p>
          <a:p>
            <a:pPr marL="420430" indent="-420430">
              <a:buAutoNum type="arabicPeriod"/>
            </a:pPr>
            <a:r>
              <a:rPr lang="en-US" dirty="0">
                <a:solidFill>
                  <a:schemeClr val="accent3"/>
                </a:solidFill>
              </a:rPr>
              <a:t>13BCE1078    -  M. Akhil Reddy</a:t>
            </a:r>
          </a:p>
          <a:p>
            <a:pPr marL="420430" indent="-420430">
              <a:buAutoNum type="arabicPeriod"/>
            </a:pPr>
            <a:r>
              <a:rPr lang="en-US" dirty="0">
                <a:solidFill>
                  <a:schemeClr val="accent3"/>
                </a:solidFill>
              </a:rPr>
              <a:t>13BCE1086   -  Om Sree</a:t>
            </a:r>
          </a:p>
          <a:p>
            <a:pPr marL="420430" indent="-420430">
              <a:buAutoNum type="arabicPeriod"/>
            </a:pPr>
            <a:r>
              <a:rPr lang="en-US" dirty="0">
                <a:solidFill>
                  <a:schemeClr val="accent3"/>
                </a:solidFill>
              </a:rPr>
              <a:t>14BEC1060   -  </a:t>
            </a:r>
            <a:r>
              <a:rPr lang="en-US" dirty="0" smtClean="0">
                <a:solidFill>
                  <a:schemeClr val="accent3"/>
                </a:solidFill>
              </a:rPr>
              <a:t>Sandeep</a:t>
            </a:r>
            <a:endParaRPr lang="en-US" dirty="0">
              <a:solidFill>
                <a:schemeClr val="accent3"/>
              </a:solidFill>
            </a:endParaRPr>
          </a:p>
          <a:p>
            <a:endParaRPr lang="en-US" dirty="0">
              <a:solidFill>
                <a:schemeClr val="accent3"/>
              </a:solidFill>
            </a:endParaRPr>
          </a:p>
        </p:txBody>
      </p:sp>
      <p:sp>
        <p:nvSpPr>
          <p:cNvPr id="4" name="Slide Number Placeholder 3"/>
          <p:cNvSpPr>
            <a:spLocks noGrp="1"/>
          </p:cNvSpPr>
          <p:nvPr>
            <p:ph type="sldNum" sz="quarter" idx="12"/>
          </p:nvPr>
        </p:nvSpPr>
        <p:spPr/>
        <p:txBody>
          <a:bodyPr/>
          <a:lstStyle/>
          <a:p>
            <a:pPr>
              <a:defRPr/>
            </a:pPr>
            <a:fld id="{E8D6DF3D-404E-4E56-AE93-7E6DAB30A940}" type="slidenum">
              <a:rPr lang="en-US" smtClean="0"/>
              <a:pPr>
                <a:defRPr/>
              </a:pPr>
              <a:t>2</a:t>
            </a:fld>
            <a:endParaRPr lang="en-US"/>
          </a:p>
        </p:txBody>
      </p:sp>
    </p:spTree>
    <p:extLst>
      <p:ext uri="{BB962C8B-B14F-4D97-AF65-F5344CB8AC3E}">
        <p14:creationId xmlns:p14="http://schemas.microsoft.com/office/powerpoint/2010/main" val="2278801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37659" y="1281113"/>
            <a:ext cx="10116686" cy="429577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pPr>
              <a:defRPr/>
            </a:pPr>
            <a:fld id="{22CED154-8EBE-4715-B248-EE8FF4BB4687}" type="slidenum">
              <a:rPr lang="en-IN" altLang="en-US" smtClean="0"/>
              <a:pPr>
                <a:defRPr/>
              </a:pPr>
              <a:t>20</a:t>
            </a:fld>
            <a:endParaRPr lang="en-IN" altLang="en-US"/>
          </a:p>
        </p:txBody>
      </p:sp>
    </p:spTree>
    <p:extLst>
      <p:ext uri="{BB962C8B-B14F-4D97-AF65-F5344CB8AC3E}">
        <p14:creationId xmlns:p14="http://schemas.microsoft.com/office/powerpoint/2010/main" val="2633520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Roof Top Rain Water Harvesting</a:t>
            </a:r>
            <a:endParaRPr lang="en-US" dirty="0"/>
          </a:p>
        </p:txBody>
      </p:sp>
      <p:sp>
        <p:nvSpPr>
          <p:cNvPr id="3" name="Content Placeholder 2"/>
          <p:cNvSpPr>
            <a:spLocks noGrp="1"/>
          </p:cNvSpPr>
          <p:nvPr>
            <p:ph idx="1"/>
          </p:nvPr>
        </p:nvSpPr>
        <p:spPr/>
        <p:txBody>
          <a:bodyPr>
            <a:normAutofit/>
          </a:bodyPr>
          <a:lstStyle/>
          <a:p>
            <a:r>
              <a:rPr lang="en-US" dirty="0"/>
              <a:t>In alluvial as well as hard rock areas, there are thousands of dug wells, which </a:t>
            </a:r>
            <a:r>
              <a:rPr lang="en-US" dirty="0" smtClean="0"/>
              <a:t>have either gone </a:t>
            </a:r>
            <a:r>
              <a:rPr lang="en-US" dirty="0"/>
              <a:t>dry, or the water levels have declined considerably</a:t>
            </a:r>
            <a:r>
              <a:rPr lang="en-US" dirty="0" smtClean="0"/>
              <a:t>.</a:t>
            </a:r>
          </a:p>
          <a:p>
            <a:r>
              <a:rPr lang="en-US" dirty="0"/>
              <a:t>These dug wells can be used </a:t>
            </a:r>
            <a:r>
              <a:rPr lang="en-US" dirty="0" smtClean="0"/>
              <a:t>as structures </a:t>
            </a:r>
            <a:r>
              <a:rPr lang="en-US" dirty="0"/>
              <a:t>to recharge the ground water </a:t>
            </a:r>
            <a:r>
              <a:rPr lang="en-US" dirty="0" smtClean="0"/>
              <a:t>reservoir</a:t>
            </a:r>
          </a:p>
          <a:p>
            <a:r>
              <a:rPr lang="en-US" dirty="0"/>
              <a:t>Storm water, tank water, </a:t>
            </a:r>
            <a:r>
              <a:rPr lang="en-US" dirty="0" smtClean="0"/>
              <a:t>canal water </a:t>
            </a:r>
            <a:r>
              <a:rPr lang="en-US" dirty="0"/>
              <a:t>etc. can be diverted into these structures to directly recharge the dried aquifer.</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21</a:t>
            </a:fld>
            <a:endParaRPr lang="en-IN" altLang="en-US"/>
          </a:p>
        </p:txBody>
      </p:sp>
    </p:spTree>
    <p:extLst>
      <p:ext uri="{BB962C8B-B14F-4D97-AF65-F5344CB8AC3E}">
        <p14:creationId xmlns:p14="http://schemas.microsoft.com/office/powerpoint/2010/main" val="38817643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78" y="217332"/>
            <a:ext cx="9613917" cy="4873752"/>
          </a:xfrm>
        </p:spPr>
        <p:txBody>
          <a:bodyPr>
            <a:normAutofit/>
          </a:bodyPr>
          <a:lstStyle/>
          <a:p>
            <a:r>
              <a:rPr lang="en-US" sz="2616" dirty="0"/>
              <a:t>The recharge water is guided through a pipe to the bottom of well, below the water level to avoid scouring of bottom and entrapment of air bubbles in the aquifer.</a:t>
            </a:r>
          </a:p>
          <a:p>
            <a:r>
              <a:rPr lang="en-US" sz="2616" dirty="0"/>
              <a:t>The quality of source water including the silt content should be such that the quality of ground water reservoir is not deteriorated.</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22</a:t>
            </a:fld>
            <a:endParaRPr lang="en-IN" altLang="en-US"/>
          </a:p>
        </p:txBody>
      </p:sp>
      <p:pic>
        <p:nvPicPr>
          <p:cNvPr id="5" name="Picture 2"/>
          <p:cNvPicPr>
            <a:picLocks noChangeAspect="1" noChangeArrowheads="1"/>
          </p:cNvPicPr>
          <p:nvPr/>
        </p:nvPicPr>
        <p:blipFill>
          <a:blip r:embed="rId2"/>
          <a:srcRect/>
          <a:stretch>
            <a:fillRect/>
          </a:stretch>
        </p:blipFill>
        <p:spPr bwMode="auto">
          <a:xfrm>
            <a:off x="4811333" y="2728272"/>
            <a:ext cx="5949141" cy="391674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52514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pumps</a:t>
            </a:r>
            <a:endParaRPr lang="en-US" dirty="0"/>
          </a:p>
        </p:txBody>
      </p:sp>
      <p:sp>
        <p:nvSpPr>
          <p:cNvPr id="3" name="Content Placeholder 2"/>
          <p:cNvSpPr>
            <a:spLocks noGrp="1"/>
          </p:cNvSpPr>
          <p:nvPr>
            <p:ph idx="1"/>
          </p:nvPr>
        </p:nvSpPr>
        <p:spPr>
          <a:xfrm>
            <a:off x="548572" y="1034847"/>
            <a:ext cx="6481731" cy="4873752"/>
          </a:xfrm>
        </p:spPr>
        <p:txBody>
          <a:bodyPr/>
          <a:lstStyle/>
          <a:p>
            <a:pPr>
              <a:buNone/>
            </a:pPr>
            <a:endParaRPr lang="en-US" dirty="0" smtClean="0"/>
          </a:p>
          <a:p>
            <a:r>
              <a:rPr lang="en-US" dirty="0" smtClean="0"/>
              <a:t>The existing abandoned hand pumps may be used for recharging the shallow/deep aquifers, if the availability of water is limited. These are suitable for roof top area </a:t>
            </a:r>
            <a:r>
              <a:rPr lang="en-US" dirty="0" err="1" smtClean="0"/>
              <a:t>upto</a:t>
            </a:r>
            <a:r>
              <a:rPr lang="en-US" dirty="0" smtClean="0"/>
              <a:t> 150 </a:t>
            </a:r>
            <a:r>
              <a:rPr lang="en-US" dirty="0" err="1" smtClean="0"/>
              <a:t>sqm</a:t>
            </a:r>
            <a:r>
              <a:rPr lang="en-US" dirty="0" smtClean="0"/>
              <a:t>. The harvested water should be made to pass through filter media before discharging it into hand pumps</a:t>
            </a:r>
            <a:endParaRPr lang="en-US" dirty="0"/>
          </a:p>
        </p:txBody>
      </p:sp>
      <p:sp>
        <p:nvSpPr>
          <p:cNvPr id="6" name="Slide Number Placeholder 5"/>
          <p:cNvSpPr>
            <a:spLocks noGrp="1"/>
          </p:cNvSpPr>
          <p:nvPr>
            <p:ph type="sldNum" sz="quarter" idx="12"/>
          </p:nvPr>
        </p:nvSpPr>
        <p:spPr/>
        <p:txBody>
          <a:bodyPr/>
          <a:lstStyle/>
          <a:p>
            <a:pPr>
              <a:defRPr/>
            </a:pPr>
            <a:fld id="{ED44E34E-41C9-43E5-8ED1-FA2B0AD27B4B}" type="slidenum">
              <a:rPr lang="en-IN" altLang="en-US" smtClean="0"/>
              <a:pPr>
                <a:defRPr/>
              </a:pPr>
              <a:t>23</a:t>
            </a:fld>
            <a:endParaRPr lang="en-IN" altLang="en-US"/>
          </a:p>
        </p:txBody>
      </p:sp>
      <p:pic>
        <p:nvPicPr>
          <p:cNvPr id="5" name="Picture 4" descr="handpump.png"/>
          <p:cNvPicPr>
            <a:picLocks noChangeAspect="1"/>
          </p:cNvPicPr>
          <p:nvPr/>
        </p:nvPicPr>
        <p:blipFill>
          <a:blip r:embed="rId2"/>
          <a:stretch>
            <a:fillRect/>
          </a:stretch>
        </p:blipFill>
        <p:spPr>
          <a:xfrm>
            <a:off x="7030304" y="1034847"/>
            <a:ext cx="4951768" cy="4321154"/>
          </a:xfrm>
          <a:prstGeom prst="rect">
            <a:avLst/>
          </a:prstGeom>
        </p:spPr>
      </p:pic>
    </p:spTree>
    <p:extLst>
      <p:ext uri="{BB962C8B-B14F-4D97-AF65-F5344CB8AC3E}">
        <p14:creationId xmlns:p14="http://schemas.microsoft.com/office/powerpoint/2010/main" val="4090340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Dug wells</a:t>
            </a:r>
            <a:endParaRPr lang="en-US" dirty="0"/>
          </a:p>
        </p:txBody>
      </p:sp>
      <p:sp>
        <p:nvSpPr>
          <p:cNvPr id="3" name="Content Placeholder 2"/>
          <p:cNvSpPr>
            <a:spLocks noGrp="1"/>
          </p:cNvSpPr>
          <p:nvPr>
            <p:ph idx="1"/>
          </p:nvPr>
        </p:nvSpPr>
        <p:spPr>
          <a:xfrm>
            <a:off x="798536" y="1600200"/>
            <a:ext cx="5647828" cy="4873752"/>
          </a:xfrm>
        </p:spPr>
        <p:txBody>
          <a:bodyPr>
            <a:normAutofit/>
          </a:bodyPr>
          <a:lstStyle/>
          <a:p>
            <a:r>
              <a:rPr lang="en-US" dirty="0" smtClean="0"/>
              <a:t>Existing abandoned dug wells may also be used after cleaning and de-silting the same. Collected runoff water should be made to pass through filter media before putting into dug well.</a:t>
            </a:r>
            <a:br>
              <a:rPr lang="en-US" dirty="0" smtClean="0"/>
            </a:br>
            <a:endParaRPr lang="en-US" i="1" dirty="0" smtClean="0"/>
          </a:p>
          <a:p>
            <a:pPr>
              <a:buNone/>
            </a:pPr>
            <a:r>
              <a:rPr lang="en-US" dirty="0" smtClean="0"/>
              <a:t>. </a:t>
            </a:r>
            <a:br>
              <a:rPr lang="en-US" dirty="0" smtClean="0"/>
            </a:br>
            <a:r>
              <a:rPr lang="en-US" dirty="0" smtClean="0"/>
              <a:t/>
            </a:r>
            <a:br>
              <a:rPr lang="en-US" dirty="0" smtClean="0"/>
            </a:br>
            <a:endParaRPr lang="en-US" dirty="0"/>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24</a:t>
            </a:fld>
            <a:endParaRPr lang="en-IN" altLang="en-US"/>
          </a:p>
        </p:txBody>
      </p:sp>
      <p:pic>
        <p:nvPicPr>
          <p:cNvPr id="4" name="Picture 3" descr="dug_well.gif"/>
          <p:cNvPicPr>
            <a:picLocks noChangeAspect="1"/>
          </p:cNvPicPr>
          <p:nvPr/>
        </p:nvPicPr>
        <p:blipFill>
          <a:blip r:embed="rId2"/>
          <a:stretch>
            <a:fillRect/>
          </a:stretch>
        </p:blipFill>
        <p:spPr>
          <a:xfrm>
            <a:off x="6329576" y="1735575"/>
            <a:ext cx="5232483" cy="3678820"/>
          </a:xfrm>
          <a:prstGeom prst="rect">
            <a:avLst/>
          </a:prstGeom>
        </p:spPr>
      </p:pic>
    </p:spTree>
    <p:extLst>
      <p:ext uri="{BB962C8B-B14F-4D97-AF65-F5344CB8AC3E}">
        <p14:creationId xmlns:p14="http://schemas.microsoft.com/office/powerpoint/2010/main" val="62830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33729" y="-12700"/>
            <a:ext cx="11772143" cy="6858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25</a:t>
            </a:fld>
            <a:endParaRPr lang="en-IN" altLang="en-US"/>
          </a:p>
        </p:txBody>
      </p:sp>
    </p:spTree>
    <p:extLst>
      <p:ext uri="{BB962C8B-B14F-4D97-AF65-F5344CB8AC3E}">
        <p14:creationId xmlns:p14="http://schemas.microsoft.com/office/powerpoint/2010/main" val="2981112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INDUCED RECHARGE</a:t>
            </a:r>
            <a:endParaRPr lang="en-US" dirty="0"/>
          </a:p>
        </p:txBody>
      </p:sp>
      <p:sp>
        <p:nvSpPr>
          <p:cNvPr id="3" name="Content Placeholder 2"/>
          <p:cNvSpPr>
            <a:spLocks noGrp="1"/>
          </p:cNvSpPr>
          <p:nvPr>
            <p:ph idx="1"/>
          </p:nvPr>
        </p:nvSpPr>
        <p:spPr/>
        <p:txBody>
          <a:bodyPr>
            <a:normAutofit/>
          </a:bodyPr>
          <a:lstStyle/>
          <a:p>
            <a:r>
              <a:rPr lang="en-US" dirty="0"/>
              <a:t>It is an indirect method of artificial recharge involving pumping from aquifer, </a:t>
            </a:r>
            <a:r>
              <a:rPr lang="en-US" dirty="0" smtClean="0"/>
              <a:t>hydraulically connected </a:t>
            </a:r>
            <a:r>
              <a:rPr lang="en-US" dirty="0"/>
              <a:t>with surface water, to induce recharge to the ground water reservoir</a:t>
            </a:r>
            <a:r>
              <a:rPr lang="en-US" dirty="0" smtClean="0"/>
              <a:t>.</a:t>
            </a:r>
          </a:p>
          <a:p>
            <a:r>
              <a:rPr lang="en-US" dirty="0"/>
              <a:t>When </a:t>
            </a:r>
            <a:r>
              <a:rPr lang="en-US" dirty="0" smtClean="0"/>
              <a:t>the cone </a:t>
            </a:r>
            <a:r>
              <a:rPr lang="en-US" dirty="0"/>
              <a:t>of depression intercepts river recharge boundary a hydraulic connection gets </a:t>
            </a:r>
            <a:r>
              <a:rPr lang="en-US" dirty="0" smtClean="0"/>
              <a:t>established with </a:t>
            </a:r>
            <a:r>
              <a:rPr lang="en-US" dirty="0"/>
              <a:t>surface source, which starts providing part of the </a:t>
            </a:r>
            <a:r>
              <a:rPr lang="en-US" dirty="0" err="1"/>
              <a:t>pumpage</a:t>
            </a:r>
            <a:r>
              <a:rPr lang="en-US" dirty="0"/>
              <a:t> yield</a:t>
            </a:r>
            <a:r>
              <a:rPr lang="en-US" dirty="0" smtClean="0"/>
              <a:t>.</a:t>
            </a:r>
          </a:p>
          <a:p>
            <a:r>
              <a:rPr lang="en-US" dirty="0" smtClean="0"/>
              <a:t> </a:t>
            </a:r>
            <a:r>
              <a:rPr lang="en-US" dirty="0"/>
              <a:t>In such methods, </a:t>
            </a:r>
            <a:r>
              <a:rPr lang="en-US" dirty="0" smtClean="0"/>
              <a:t>there is </a:t>
            </a:r>
            <a:r>
              <a:rPr lang="en-US" dirty="0"/>
              <a:t>actually no artificial build up of ground water storage but only passage of surface water </a:t>
            </a:r>
            <a:r>
              <a:rPr lang="en-US" dirty="0" smtClean="0"/>
              <a:t>to the </a:t>
            </a:r>
            <a:r>
              <a:rPr lang="en-US" dirty="0"/>
              <a:t>pump through an aquifer.</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26</a:t>
            </a:fld>
            <a:endParaRPr lang="en-IN" altLang="en-US"/>
          </a:p>
        </p:txBody>
      </p:sp>
    </p:spTree>
    <p:extLst>
      <p:ext uri="{BB962C8B-B14F-4D97-AF65-F5344CB8AC3E}">
        <p14:creationId xmlns:p14="http://schemas.microsoft.com/office/powerpoint/2010/main" val="540283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In hard rock areas the abandoned channels often provide good sites for induced recharge</a:t>
            </a:r>
            <a:r>
              <a:rPr lang="en-US" dirty="0" smtClean="0"/>
              <a:t>.</a:t>
            </a:r>
          </a:p>
          <a:p>
            <a:r>
              <a:rPr lang="en-US" dirty="0"/>
              <a:t>The greatest advantage of this method is that under </a:t>
            </a:r>
            <a:r>
              <a:rPr lang="en-US" dirty="0" err="1"/>
              <a:t>favourable</a:t>
            </a:r>
            <a:r>
              <a:rPr lang="en-US" dirty="0"/>
              <a:t> </a:t>
            </a:r>
            <a:r>
              <a:rPr lang="en-US" dirty="0" err="1"/>
              <a:t>hydrogeological</a:t>
            </a:r>
            <a:r>
              <a:rPr lang="en-US" dirty="0"/>
              <a:t> situations </a:t>
            </a:r>
            <a:r>
              <a:rPr lang="en-US" dirty="0" smtClean="0"/>
              <a:t>the quality </a:t>
            </a:r>
            <a:r>
              <a:rPr lang="en-US" dirty="0"/>
              <a:t>of surface water generally improves due to its path through the aquifer material </a:t>
            </a:r>
            <a:r>
              <a:rPr lang="en-US" dirty="0" smtClean="0"/>
              <a:t>before it </a:t>
            </a:r>
            <a:r>
              <a:rPr lang="en-US" dirty="0"/>
              <a:t>is discharged from the pumping well.</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27</a:t>
            </a:fld>
            <a:endParaRPr lang="en-IN" altLang="en-US"/>
          </a:p>
        </p:txBody>
      </p:sp>
    </p:spTree>
    <p:extLst>
      <p:ext uri="{BB962C8B-B14F-4D97-AF65-F5344CB8AC3E}">
        <p14:creationId xmlns:p14="http://schemas.microsoft.com/office/powerpoint/2010/main" val="1068496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For obtaining very large water supplies from riverbed, lakebed deposits or waterlogged </a:t>
            </a:r>
            <a:r>
              <a:rPr lang="en-US" dirty="0" smtClean="0"/>
              <a:t>areas , collector </a:t>
            </a:r>
            <a:r>
              <a:rPr lang="en-US" dirty="0"/>
              <a:t>wells are constructed</a:t>
            </a:r>
            <a:r>
              <a:rPr lang="en-US" dirty="0" smtClean="0"/>
              <a:t>.</a:t>
            </a:r>
          </a:p>
          <a:p>
            <a:r>
              <a:rPr lang="en-US" dirty="0" smtClean="0"/>
              <a:t> </a:t>
            </a:r>
            <a:r>
              <a:rPr lang="en-US" dirty="0"/>
              <a:t>In India such wells have been installed in Yamuna bed </a:t>
            </a:r>
            <a:r>
              <a:rPr lang="en-US" dirty="0" smtClean="0"/>
              <a:t>at Delhi </a:t>
            </a:r>
            <a:r>
              <a:rPr lang="en-US" dirty="0"/>
              <a:t>and other places in Gujarat, Tamil Nadu and Orissa</a:t>
            </a:r>
            <a:r>
              <a:rPr lang="en-US" dirty="0" smtClean="0"/>
              <a:t>.</a:t>
            </a:r>
          </a:p>
          <a:p>
            <a:r>
              <a:rPr lang="en-US" dirty="0" smtClean="0"/>
              <a:t> </a:t>
            </a:r>
            <a:r>
              <a:rPr lang="en-US" dirty="0"/>
              <a:t>The large discharges and lower </a:t>
            </a:r>
            <a:r>
              <a:rPr lang="en-US" dirty="0" smtClean="0"/>
              <a:t>lift heads </a:t>
            </a:r>
            <a:r>
              <a:rPr lang="en-US" dirty="0"/>
              <a:t>make these wells economical even if initial capital cost is higher as compared to </a:t>
            </a:r>
            <a:r>
              <a:rPr lang="en-US" dirty="0" err="1" smtClean="0"/>
              <a:t>tube</a:t>
            </a:r>
            <a:r>
              <a:rPr lang="en-US" dirty="0" err="1"/>
              <a:t>well</a:t>
            </a:r>
            <a:r>
              <a:rPr lang="en-US" dirty="0"/>
              <a:t>.</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28</a:t>
            </a:fld>
            <a:endParaRPr lang="en-IN" altLang="en-US"/>
          </a:p>
        </p:txBody>
      </p:sp>
    </p:spTree>
    <p:extLst>
      <p:ext uri="{BB962C8B-B14F-4D97-AF65-F5344CB8AC3E}">
        <p14:creationId xmlns:p14="http://schemas.microsoft.com/office/powerpoint/2010/main" val="4083305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NDUCEDB.gif"/>
          <p:cNvPicPr>
            <a:picLocks noGrp="1" noChangeAspect="1"/>
          </p:cNvPicPr>
          <p:nvPr>
            <p:ph idx="1"/>
          </p:nvPr>
        </p:nvPicPr>
        <p:blipFill>
          <a:blip r:embed="rId2"/>
          <a:stretch>
            <a:fillRect/>
          </a:stretch>
        </p:blipFill>
        <p:spPr>
          <a:xfrm>
            <a:off x="606966" y="684483"/>
            <a:ext cx="10647995" cy="4648201"/>
          </a:xfrm>
          <a:prstGeom prst="rect">
            <a:avLst/>
          </a:prstGeom>
        </p:spPr>
      </p:pic>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29</a:t>
            </a:fld>
            <a:endParaRPr lang="en-IN" altLang="en-US"/>
          </a:p>
        </p:txBody>
      </p:sp>
    </p:spTree>
    <p:extLst>
      <p:ext uri="{BB962C8B-B14F-4D97-AF65-F5344CB8AC3E}">
        <p14:creationId xmlns:p14="http://schemas.microsoft.com/office/powerpoint/2010/main" val="1135695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4" dirty="0">
                <a:solidFill>
                  <a:srgbClr val="FF0000"/>
                </a:solidFill>
                <a:latin typeface="Monotype Corsiva" panose="03010101010201010101" pitchFamily="66" charset="0"/>
              </a:rPr>
              <a:t>TABLE OF CONTENTS</a:t>
            </a:r>
            <a:endParaRPr lang="en-IN" sz="3924" dirty="0">
              <a:solidFill>
                <a:srgbClr val="FF0000"/>
              </a:solidFill>
              <a:latin typeface="Monotype Corsiva" panose="03010101010201010101" pitchFamily="66" charset="0"/>
            </a:endParaRPr>
          </a:p>
        </p:txBody>
      </p:sp>
      <p:sp>
        <p:nvSpPr>
          <p:cNvPr id="3" name="Content Placeholder 2"/>
          <p:cNvSpPr>
            <a:spLocks noGrp="1"/>
          </p:cNvSpPr>
          <p:nvPr>
            <p:ph idx="1"/>
          </p:nvPr>
        </p:nvSpPr>
        <p:spPr/>
        <p:txBody>
          <a:bodyPr>
            <a:normAutofit fontScale="92500" lnSpcReduction="20000"/>
          </a:bodyPr>
          <a:lstStyle/>
          <a:p>
            <a:r>
              <a:rPr lang="en-US" sz="2125" dirty="0">
                <a:solidFill>
                  <a:srgbClr val="D88462"/>
                </a:solidFill>
                <a:latin typeface="Times New Roman" panose="02020603050405020304" pitchFamily="18" charset="0"/>
                <a:cs typeface="Times New Roman" panose="02020603050405020304" pitchFamily="18" charset="0"/>
              </a:rPr>
              <a:t>Acknowledgement</a:t>
            </a:r>
          </a:p>
          <a:p>
            <a:r>
              <a:rPr lang="en-US" sz="2125" dirty="0">
                <a:solidFill>
                  <a:srgbClr val="D88462"/>
                </a:solidFill>
                <a:latin typeface="Times New Roman" panose="02020603050405020304" pitchFamily="18" charset="0"/>
                <a:cs typeface="Times New Roman" panose="02020603050405020304" pitchFamily="18" charset="0"/>
              </a:rPr>
              <a:t>Preface</a:t>
            </a:r>
          </a:p>
          <a:p>
            <a:r>
              <a:rPr lang="en-US" sz="2125" dirty="0">
                <a:solidFill>
                  <a:srgbClr val="D88462"/>
                </a:solidFill>
                <a:latin typeface="Times New Roman" panose="02020603050405020304" pitchFamily="18" charset="0"/>
                <a:cs typeface="Times New Roman" panose="02020603050405020304" pitchFamily="18" charset="0"/>
              </a:rPr>
              <a:t>Background</a:t>
            </a:r>
          </a:p>
          <a:p>
            <a:r>
              <a:rPr lang="en-US" sz="2125" dirty="0">
                <a:solidFill>
                  <a:srgbClr val="D88462"/>
                </a:solidFill>
                <a:latin typeface="Times New Roman" panose="02020603050405020304" pitchFamily="18" charset="0"/>
                <a:cs typeface="Times New Roman" panose="02020603050405020304" pitchFamily="18" charset="0"/>
              </a:rPr>
              <a:t>Topics to be discussed</a:t>
            </a:r>
          </a:p>
          <a:p>
            <a:r>
              <a:rPr lang="en-US" sz="2125" dirty="0">
                <a:solidFill>
                  <a:srgbClr val="D88462"/>
                </a:solidFill>
                <a:latin typeface="Times New Roman" panose="02020603050405020304" pitchFamily="18" charset="0"/>
                <a:cs typeface="Times New Roman" panose="02020603050405020304" pitchFamily="18" charset="0"/>
              </a:rPr>
              <a:t>Description of topic with case studies</a:t>
            </a:r>
          </a:p>
          <a:p>
            <a:r>
              <a:rPr lang="en-US" sz="2125" dirty="0">
                <a:solidFill>
                  <a:srgbClr val="D88462"/>
                </a:solidFill>
                <a:latin typeface="Times New Roman" panose="02020603050405020304" pitchFamily="18" charset="0"/>
                <a:cs typeface="Times New Roman" panose="02020603050405020304" pitchFamily="18" charset="0"/>
              </a:rPr>
              <a:t>Application in Tamil Nadu state</a:t>
            </a:r>
          </a:p>
          <a:p>
            <a:r>
              <a:rPr lang="en-US" sz="2125" dirty="0">
                <a:solidFill>
                  <a:srgbClr val="D88462"/>
                </a:solidFill>
                <a:latin typeface="Times New Roman" panose="02020603050405020304" pitchFamily="18" charset="0"/>
                <a:cs typeface="Times New Roman" panose="02020603050405020304" pitchFamily="18" charset="0"/>
              </a:rPr>
              <a:t>Harvesting in past</a:t>
            </a:r>
          </a:p>
          <a:p>
            <a:r>
              <a:rPr lang="en-US" sz="2125" dirty="0">
                <a:solidFill>
                  <a:srgbClr val="D88462"/>
                </a:solidFill>
                <a:latin typeface="Times New Roman" panose="02020603050405020304" pitchFamily="18" charset="0"/>
                <a:cs typeface="Times New Roman" panose="02020603050405020304" pitchFamily="18" charset="0"/>
              </a:rPr>
              <a:t>Opinions of geologists</a:t>
            </a:r>
          </a:p>
          <a:p>
            <a:r>
              <a:rPr lang="en-US" sz="2125" dirty="0">
                <a:solidFill>
                  <a:srgbClr val="D88462"/>
                </a:solidFill>
                <a:latin typeface="Times New Roman" panose="02020603050405020304" pitchFamily="18" charset="0"/>
                <a:cs typeface="Times New Roman" panose="02020603050405020304" pitchFamily="18" charset="0"/>
              </a:rPr>
              <a:t>Conclusion</a:t>
            </a:r>
          </a:p>
          <a:p>
            <a:r>
              <a:rPr lang="en-US" sz="2125" dirty="0">
                <a:solidFill>
                  <a:srgbClr val="D88462"/>
                </a:solidFill>
                <a:latin typeface="Times New Roman" panose="02020603050405020304" pitchFamily="18" charset="0"/>
                <a:cs typeface="Times New Roman" panose="02020603050405020304" pitchFamily="18" charset="0"/>
              </a:rPr>
              <a:t>Recommendation </a:t>
            </a:r>
          </a:p>
          <a:p>
            <a:r>
              <a:rPr lang="en-US" sz="2125" dirty="0">
                <a:solidFill>
                  <a:srgbClr val="D88462"/>
                </a:solidFill>
                <a:latin typeface="Times New Roman" panose="02020603050405020304" pitchFamily="18" charset="0"/>
                <a:cs typeface="Times New Roman" panose="02020603050405020304" pitchFamily="18" charset="0"/>
              </a:rPr>
              <a:t>Bibliography</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a:t>
            </a:fld>
            <a:endParaRPr lang="en-IN" altLang="en-US"/>
          </a:p>
        </p:txBody>
      </p:sp>
    </p:spTree>
    <p:extLst>
      <p:ext uri="{BB962C8B-B14F-4D97-AF65-F5344CB8AC3E}">
        <p14:creationId xmlns:p14="http://schemas.microsoft.com/office/powerpoint/2010/main" val="100761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09929" y="0"/>
            <a:ext cx="11772143" cy="683854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30</a:t>
            </a:fld>
            <a:endParaRPr lang="en-IN" altLang="en-US"/>
          </a:p>
        </p:txBody>
      </p:sp>
    </p:spTree>
    <p:extLst>
      <p:ext uri="{BB962C8B-B14F-4D97-AF65-F5344CB8AC3E}">
        <p14:creationId xmlns:p14="http://schemas.microsoft.com/office/powerpoint/2010/main" val="1091331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This method of induced recharge consists of setting a gallery or a line of wells parallel the bank of a river and at a short distance from it. </a:t>
            </a:r>
          </a:p>
          <a:p>
            <a:r>
              <a:rPr lang="en-US" dirty="0"/>
              <a:t>Without the wells there would be </a:t>
            </a:r>
            <a:r>
              <a:rPr lang="en-US" dirty="0" err="1"/>
              <a:t>unimpended</a:t>
            </a:r>
            <a:r>
              <a:rPr lang="en-US" dirty="0"/>
              <a:t> outflow of groundwater to the river. When small amounts of groundwater are withdrawn from the gallery parallel to the river, the amount of groundwater discharged into the river decreases. </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31</a:t>
            </a:fld>
            <a:endParaRPr lang="en-IN" altLang="en-US"/>
          </a:p>
        </p:txBody>
      </p:sp>
    </p:spTree>
    <p:extLst>
      <p:ext uri="{BB962C8B-B14F-4D97-AF65-F5344CB8AC3E}">
        <p14:creationId xmlns:p14="http://schemas.microsoft.com/office/powerpoint/2010/main" val="3743312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a:t>The water recovered by the gallery consists wholly of natural groundwater. Each groundwater withdrawal is accompanied by a drawdown in the water table. For high recovery rates this drawdown tends to lower the groundwater table at the shoreline below that at the river. </a:t>
            </a:r>
          </a:p>
          <a:p>
            <a:pPr lvl="0"/>
            <a:r>
              <a:rPr lang="en-US" dirty="0"/>
              <a:t>Thus, surface water from the river will be induced to enter the aquifer and to flow into the gallery. In areas where the stream is separated from the aquifer by materials of low permeability, leakage from the stream may be so small that the system is not feasible.</a:t>
            </a:r>
          </a:p>
          <a:p>
            <a:pPr lvl="0"/>
            <a:endParaRPr lang="en-US"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32</a:t>
            </a:fld>
            <a:endParaRPr lang="en-IN" altLang="en-US"/>
          </a:p>
        </p:txBody>
      </p:sp>
    </p:spTree>
    <p:extLst>
      <p:ext uri="{BB962C8B-B14F-4D97-AF65-F5344CB8AC3E}">
        <p14:creationId xmlns:p14="http://schemas.microsoft.com/office/powerpoint/2010/main" val="1133686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Conjunctive well</a:t>
            </a:r>
            <a:endParaRPr lang="en-US" dirty="0"/>
          </a:p>
        </p:txBody>
      </p:sp>
      <p:sp>
        <p:nvSpPr>
          <p:cNvPr id="3" name="Content Placeholder 2"/>
          <p:cNvSpPr>
            <a:spLocks noGrp="1"/>
          </p:cNvSpPr>
          <p:nvPr>
            <p:ph idx="1"/>
          </p:nvPr>
        </p:nvSpPr>
        <p:spPr/>
        <p:txBody>
          <a:bodyPr>
            <a:normAutofit/>
          </a:bodyPr>
          <a:lstStyle/>
          <a:p>
            <a:pPr lvl="0"/>
            <a:r>
              <a:rPr lang="en-US" dirty="0"/>
              <a:t>A conjunctive well is one that is screened in both a shallow confined aquifer and a deeper artesian aquifer. Water is pumped from the deeper aquifer and if its potentiometric surface is lowered below the shallow water table, water from the shallow aquifer drains directly into the deeper aquifer. Water augmentation by conjunctive wells has the advantage of utilizing sediment-free groundwater which greatly reduces the damage of clogging well screens.</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33</a:t>
            </a:fld>
            <a:endParaRPr lang="en-IN" altLang="en-US"/>
          </a:p>
        </p:txBody>
      </p:sp>
    </p:spTree>
    <p:extLst>
      <p:ext uri="{BB962C8B-B14F-4D97-AF65-F5344CB8AC3E}">
        <p14:creationId xmlns:p14="http://schemas.microsoft.com/office/powerpoint/2010/main" val="2692866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Conjunctive well</a:t>
            </a:r>
            <a:endParaRPr lang="en-US" dirty="0"/>
          </a:p>
        </p:txBody>
      </p:sp>
      <p:sp>
        <p:nvSpPr>
          <p:cNvPr id="3" name="Content Placeholder 2"/>
          <p:cNvSpPr>
            <a:spLocks noGrp="1"/>
          </p:cNvSpPr>
          <p:nvPr>
            <p:ph idx="1"/>
          </p:nvPr>
        </p:nvSpPr>
        <p:spPr/>
        <p:txBody>
          <a:bodyPr>
            <a:normAutofit/>
          </a:bodyPr>
          <a:lstStyle/>
          <a:p>
            <a:pPr marL="0" indent="0">
              <a:buNone/>
            </a:pPr>
            <a:r>
              <a:rPr lang="en-US" dirty="0"/>
              <a:t>Other benefits are:</a:t>
            </a:r>
          </a:p>
          <a:p>
            <a:pPr lvl="0"/>
            <a:r>
              <a:rPr lang="en-US" dirty="0"/>
              <a:t>It reduces the amount of evapotranspiration water loss from the shallow water table.</a:t>
            </a:r>
          </a:p>
          <a:p>
            <a:pPr lvl="0"/>
            <a:r>
              <a:rPr lang="en-US" dirty="0"/>
              <a:t>Reduces flooding effects in some places.</a:t>
            </a:r>
          </a:p>
          <a:p>
            <a:pPr marL="0" lvl="0" indent="0">
              <a:buNone/>
            </a:pPr>
            <a:endParaRPr lang="en-US"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34</a:t>
            </a:fld>
            <a:endParaRPr lang="en-IN" altLang="en-US"/>
          </a:p>
        </p:txBody>
      </p:sp>
    </p:spTree>
    <p:extLst>
      <p:ext uri="{BB962C8B-B14F-4D97-AF65-F5344CB8AC3E}">
        <p14:creationId xmlns:p14="http://schemas.microsoft.com/office/powerpoint/2010/main" val="3397576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Conjunctive well</a:t>
            </a:r>
            <a:endParaRPr lang="en-US" dirty="0"/>
          </a:p>
        </p:txBody>
      </p:sp>
      <p:sp>
        <p:nvSpPr>
          <p:cNvPr id="3" name="Content Placeholder 2"/>
          <p:cNvSpPr>
            <a:spLocks noGrp="1"/>
          </p:cNvSpPr>
          <p:nvPr>
            <p:ph idx="1"/>
          </p:nvPr>
        </p:nvSpPr>
        <p:spPr/>
        <p:txBody>
          <a:bodyPr>
            <a:normAutofit/>
          </a:bodyPr>
          <a:lstStyle/>
          <a:p>
            <a:r>
              <a:rPr lang="en-US" dirty="0"/>
              <a:t>Environmental effects from the conjunctive well method must be carefully studied to assure that unwanted dewatering of wetlands or reduction of base flow will not occur. The possibility of coagulation due to mixing of chemically different groundwater should also be investigated.</a:t>
            </a:r>
          </a:p>
          <a:p>
            <a:endParaRPr lang="en-US"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35</a:t>
            </a:fld>
            <a:endParaRPr lang="en-IN" altLang="en-US"/>
          </a:p>
        </p:txBody>
      </p:sp>
    </p:spTree>
    <p:extLst>
      <p:ext uri="{BB962C8B-B14F-4D97-AF65-F5344CB8AC3E}">
        <p14:creationId xmlns:p14="http://schemas.microsoft.com/office/powerpoint/2010/main" val="1386359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Sub-Surface Dykes:</a:t>
            </a:r>
            <a:br>
              <a:rPr lang="en-IN" b="1" dirty="0" smtClean="0"/>
            </a:br>
            <a:endParaRPr lang="en-IN" dirty="0"/>
          </a:p>
        </p:txBody>
      </p:sp>
      <p:sp>
        <p:nvSpPr>
          <p:cNvPr id="3" name="Content Placeholder 2"/>
          <p:cNvSpPr>
            <a:spLocks noGrp="1"/>
          </p:cNvSpPr>
          <p:nvPr>
            <p:ph idx="1"/>
          </p:nvPr>
        </p:nvSpPr>
        <p:spPr/>
        <p:txBody>
          <a:bodyPr>
            <a:normAutofit/>
          </a:bodyPr>
          <a:lstStyle/>
          <a:p>
            <a:r>
              <a:rPr lang="en-IN" dirty="0" smtClean="0"/>
              <a:t>A </a:t>
            </a:r>
            <a:r>
              <a:rPr lang="en-IN" b="1" dirty="0" smtClean="0"/>
              <a:t>subsurface dyke</a:t>
            </a:r>
            <a:r>
              <a:rPr lang="en-IN" dirty="0" smtClean="0"/>
              <a:t> is a barrier impermeable to water that is placed underground to control the groundwater</a:t>
            </a:r>
            <a:r>
              <a:rPr lang="en-IN" dirty="0"/>
              <a:t> </a:t>
            </a:r>
            <a:r>
              <a:rPr lang="en-IN" dirty="0" smtClean="0"/>
              <a:t>flow in an aquifer</a:t>
            </a:r>
            <a:r>
              <a:rPr lang="en-IN" dirty="0"/>
              <a:t>,</a:t>
            </a:r>
            <a:r>
              <a:rPr lang="en-IN" dirty="0" smtClean="0"/>
              <a:t> and to raise the water table</a:t>
            </a:r>
          </a:p>
          <a:p>
            <a:endParaRPr lang="en-IN" dirty="0" smtClean="0"/>
          </a:p>
          <a:p>
            <a:r>
              <a:rPr lang="en-IN" dirty="0" smtClean="0"/>
              <a:t>Sub surface dyke or under-ground dam is a subsurface barrier across stream which retards the base flow and stores water upstream below ground surface. By doing so, the water levels in upstream part of ground water dam rises saturating otherwise dry part of aquifer.</a:t>
            </a:r>
          </a:p>
          <a:p>
            <a:r>
              <a:rPr lang="en-IN" dirty="0" smtClean="0"/>
              <a:t> The site where sub-surface dyke is proposed should have shallow impervious layer with wide valley and narrow out let.</a:t>
            </a: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36</a:t>
            </a:fld>
            <a:endParaRPr lang="en-IN" altLang="en-US"/>
          </a:p>
        </p:txBody>
      </p:sp>
    </p:spTree>
    <p:extLst>
      <p:ext uri="{BB962C8B-B14F-4D97-AF65-F5344CB8AC3E}">
        <p14:creationId xmlns:p14="http://schemas.microsoft.com/office/powerpoint/2010/main" val="6317487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Content Placeholder 2"/>
          <p:cNvSpPr>
            <a:spLocks noGrp="1"/>
          </p:cNvSpPr>
          <p:nvPr>
            <p:ph idx="1"/>
          </p:nvPr>
        </p:nvSpPr>
        <p:spPr>
          <a:xfrm>
            <a:off x="853681" y="1214422"/>
            <a:ext cx="10539783" cy="4929222"/>
          </a:xfrm>
        </p:spPr>
        <p:txBody>
          <a:bodyPr>
            <a:normAutofit/>
          </a:bodyPr>
          <a:lstStyle/>
          <a:p>
            <a:r>
              <a:rPr lang="en-IN" dirty="0" smtClean="0"/>
              <a:t> After selection of suitable site, a trench of 1-2 m wide is dug across the breadth of stream down to impermeable bed. The trench may be filled with clay or brick/ concrete wall </a:t>
            </a:r>
            <a:r>
              <a:rPr lang="en-IN" dirty="0" err="1" smtClean="0"/>
              <a:t>upto</a:t>
            </a:r>
            <a:r>
              <a:rPr lang="en-IN" dirty="0" smtClean="0"/>
              <a:t> 0.5m. below the ground level.</a:t>
            </a:r>
          </a:p>
          <a:p>
            <a:endParaRPr lang="en-IN" dirty="0" smtClean="0"/>
          </a:p>
          <a:p>
            <a:r>
              <a:rPr lang="en-IN" dirty="0" smtClean="0"/>
              <a:t>Since the water is stored within the aquifer, submergence of land can be avoided and land above the reservoir can be utilized even after the construction of the dam. No evaporation loss from the reservoir and no siltation in the reservoir takes place. The potential disaster like collapse of the dams can also be avoided.</a:t>
            </a:r>
          </a:p>
          <a:p>
            <a:r>
              <a:rPr lang="en-IN" dirty="0" smtClean="0"/>
              <a:t>For ensuring total imperviousness, PVC sheets of 3000 PSI tearing strength at 400 to 600 gauge or low-density polythene film of 200 gauges can also be used to cover the cut out dyke faces.</a:t>
            </a:r>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37</a:t>
            </a:fld>
            <a:endParaRPr lang="en-IN" altLang="en-US"/>
          </a:p>
        </p:txBody>
      </p:sp>
    </p:spTree>
    <p:extLst>
      <p:ext uri="{BB962C8B-B14F-4D97-AF65-F5344CB8AC3E}">
        <p14:creationId xmlns:p14="http://schemas.microsoft.com/office/powerpoint/2010/main" val="1976922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pic>
        <p:nvPicPr>
          <p:cNvPr id="4" name="Content Placeholder 3" descr="DYKESCS.PNG"/>
          <p:cNvPicPr>
            <a:picLocks noGrp="1" noChangeAspect="1"/>
          </p:cNvPicPr>
          <p:nvPr>
            <p:ph idx="1"/>
          </p:nvPr>
        </p:nvPicPr>
        <p:blipFill>
          <a:blip r:embed="rId2"/>
          <a:stretch>
            <a:fillRect/>
          </a:stretch>
        </p:blipFill>
        <p:spPr>
          <a:xfrm>
            <a:off x="209930" y="0"/>
            <a:ext cx="11772141" cy="6858000"/>
          </a:xfrm>
        </p:spPr>
      </p:pic>
      <p:sp>
        <p:nvSpPr>
          <p:cNvPr id="7" name="Slide Number Placeholder 6"/>
          <p:cNvSpPr>
            <a:spLocks noGrp="1"/>
          </p:cNvSpPr>
          <p:nvPr>
            <p:ph type="sldNum" sz="quarter" idx="12"/>
          </p:nvPr>
        </p:nvSpPr>
        <p:spPr/>
        <p:txBody>
          <a:bodyPr/>
          <a:lstStyle/>
          <a:p>
            <a:pPr>
              <a:defRPr/>
            </a:pPr>
            <a:fld id="{ED44E34E-41C9-43E5-8ED1-FA2B0AD27B4B}" type="slidenum">
              <a:rPr lang="en-IN" altLang="en-US" smtClean="0"/>
              <a:pPr>
                <a:defRPr/>
              </a:pPr>
              <a:t>38</a:t>
            </a:fld>
            <a:endParaRPr lang="en-IN" altLang="en-US"/>
          </a:p>
        </p:txBody>
      </p:sp>
      <p:sp>
        <p:nvSpPr>
          <p:cNvPr id="5" name="Oval 4"/>
          <p:cNvSpPr/>
          <p:nvPr/>
        </p:nvSpPr>
        <p:spPr>
          <a:xfrm>
            <a:off x="606966" y="0"/>
            <a:ext cx="408758" cy="334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71"/>
          </a:p>
        </p:txBody>
      </p:sp>
      <p:sp>
        <p:nvSpPr>
          <p:cNvPr id="6" name="TextBox 5"/>
          <p:cNvSpPr txBox="1"/>
          <p:nvPr/>
        </p:nvSpPr>
        <p:spPr>
          <a:xfrm>
            <a:off x="11351458" y="-1"/>
            <a:ext cx="630614" cy="613090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p>
          <a:p>
            <a:endPar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a:t>
            </a:r>
          </a:p>
          <a:p>
            <a:endPar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U</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Y</a:t>
            </a:r>
            <a:endParaRPr lang="en-IN"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780667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9928" y="0"/>
            <a:ext cx="9613917" cy="1143000"/>
          </a:xfrm>
        </p:spPr>
        <p:txBody>
          <a:bodyPr>
            <a:normAutofit fontScale="90000"/>
          </a:bodyPr>
          <a:lstStyle/>
          <a:p>
            <a:r>
              <a:rPr lang="en-US" dirty="0" smtClean="0"/>
              <a:t>INJECTION WELLS  (AQUIFIER RECHARGE)</a:t>
            </a:r>
            <a:endParaRPr lang="en-IN" dirty="0"/>
          </a:p>
        </p:txBody>
      </p:sp>
      <p:sp>
        <p:nvSpPr>
          <p:cNvPr id="3" name="Content Placeholder 2"/>
          <p:cNvSpPr>
            <a:spLocks noGrp="1"/>
          </p:cNvSpPr>
          <p:nvPr>
            <p:ph idx="1"/>
          </p:nvPr>
        </p:nvSpPr>
        <p:spPr>
          <a:xfrm>
            <a:off x="209928" y="1151635"/>
            <a:ext cx="5302132" cy="4873752"/>
          </a:xfrm>
        </p:spPr>
        <p:txBody>
          <a:bodyPr>
            <a:normAutofit/>
          </a:bodyPr>
          <a:lstStyle/>
          <a:p>
            <a:r>
              <a:rPr lang="en-IN" dirty="0" smtClean="0"/>
              <a:t>Injection wells are structures similar to a tube well but with the purpose of augmenting the ground water storage of a confined aquifer by pumping in treated surface water under pressure .</a:t>
            </a:r>
          </a:p>
          <a:p>
            <a:r>
              <a:rPr lang="en-IN" dirty="0" smtClean="0"/>
              <a:t>The injection wells are advantageous when land is scarce.</a:t>
            </a:r>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39</a:t>
            </a:fld>
            <a:endParaRPr lang="en-IN" altLang="en-US"/>
          </a:p>
        </p:txBody>
      </p:sp>
      <p:pic>
        <p:nvPicPr>
          <p:cNvPr id="203778" name="Picture 2"/>
          <p:cNvPicPr>
            <a:picLocks noChangeAspect="1" noChangeArrowheads="1"/>
          </p:cNvPicPr>
          <p:nvPr/>
        </p:nvPicPr>
        <p:blipFill>
          <a:blip r:embed="rId2"/>
          <a:srcRect/>
          <a:stretch>
            <a:fillRect/>
          </a:stretch>
        </p:blipFill>
        <p:spPr bwMode="auto">
          <a:xfrm>
            <a:off x="5395272" y="1326817"/>
            <a:ext cx="6586799" cy="43211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53674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654" y="580016"/>
            <a:ext cx="6356869" cy="1361941"/>
          </a:xfrm>
        </p:spPr>
        <p:txBody>
          <a:bodyPr/>
          <a:lstStyle/>
          <a:p>
            <a:pPr algn="l"/>
            <a:r>
              <a:rPr lang="en-US" dirty="0" smtClean="0">
                <a:solidFill>
                  <a:schemeClr val="accent4">
                    <a:lumMod val="75000"/>
                  </a:schemeClr>
                </a:solidFill>
                <a:latin typeface="Lucida Handwriting" panose="03010101010101010101" pitchFamily="66" charset="0"/>
              </a:rPr>
              <a:t>ACKNOWLEDGEMENT</a:t>
            </a:r>
            <a:endParaRPr lang="en-US" dirty="0">
              <a:solidFill>
                <a:schemeClr val="accent4">
                  <a:lumMod val="75000"/>
                </a:schemeClr>
              </a:solidFill>
              <a:latin typeface="Lucida Handwriting" panose="03010101010101010101" pitchFamily="66" charset="0"/>
            </a:endParaRPr>
          </a:p>
        </p:txBody>
      </p:sp>
      <p:sp>
        <p:nvSpPr>
          <p:cNvPr id="3" name="Content Placeholder 2"/>
          <p:cNvSpPr>
            <a:spLocks noGrp="1"/>
          </p:cNvSpPr>
          <p:nvPr>
            <p:ph idx="1"/>
          </p:nvPr>
        </p:nvSpPr>
        <p:spPr>
          <a:xfrm>
            <a:off x="445451" y="1780923"/>
            <a:ext cx="11242240" cy="4454715"/>
          </a:xfrm>
        </p:spPr>
        <p:txBody>
          <a:bodyPr>
            <a:noAutofit/>
          </a:bodyPr>
          <a:lstStyle/>
          <a:p>
            <a:r>
              <a:rPr lang="en-IN" sz="2289" dirty="0">
                <a:solidFill>
                  <a:srgbClr val="00B0F0"/>
                </a:solidFill>
                <a:latin typeface="Times New Roman" panose="02020603050405020304" pitchFamily="18" charset="0"/>
                <a:cs typeface="Times New Roman" panose="02020603050405020304" pitchFamily="18" charset="0"/>
              </a:rPr>
              <a:t>We owe a great many thanks to many people who have constantly supported me during the Project.</a:t>
            </a:r>
            <a:endParaRPr lang="en-US" sz="2289" dirty="0">
              <a:solidFill>
                <a:srgbClr val="00B0F0"/>
              </a:solidFill>
              <a:latin typeface="Times New Roman" panose="02020603050405020304" pitchFamily="18" charset="0"/>
              <a:cs typeface="Times New Roman" panose="02020603050405020304" pitchFamily="18" charset="0"/>
            </a:endParaRPr>
          </a:p>
          <a:p>
            <a:pPr fontAlgn="base"/>
            <a:r>
              <a:rPr lang="en-IN" sz="2289" dirty="0">
                <a:solidFill>
                  <a:srgbClr val="00B0F0"/>
                </a:solidFill>
                <a:latin typeface="Times New Roman" panose="02020603050405020304" pitchFamily="18" charset="0"/>
                <a:cs typeface="Times New Roman" panose="02020603050405020304" pitchFamily="18" charset="0"/>
              </a:rPr>
              <a:t>We express our profound gratitude and deep regards to my guide and EVS Teacher   </a:t>
            </a:r>
            <a:r>
              <a:rPr lang="en-IN" sz="2289" dirty="0" err="1">
                <a:solidFill>
                  <a:srgbClr val="00B0F0"/>
                </a:solidFill>
                <a:latin typeface="Times New Roman" panose="02020603050405020304" pitchFamily="18" charset="0"/>
                <a:cs typeface="Times New Roman" panose="02020603050405020304" pitchFamily="18" charset="0"/>
              </a:rPr>
              <a:t>Dr.</a:t>
            </a:r>
            <a:r>
              <a:rPr lang="en-IN" sz="2289" b="1" dirty="0" err="1">
                <a:solidFill>
                  <a:srgbClr val="00B0F0"/>
                </a:solidFill>
                <a:latin typeface="Times New Roman" panose="02020603050405020304" pitchFamily="18" charset="0"/>
                <a:cs typeface="Times New Roman" panose="02020603050405020304" pitchFamily="18" charset="0"/>
              </a:rPr>
              <a:t>Prabhakaran</a:t>
            </a:r>
            <a:r>
              <a:rPr lang="en-IN" sz="2289" b="1" dirty="0">
                <a:solidFill>
                  <a:srgbClr val="00B0F0"/>
                </a:solidFill>
                <a:latin typeface="Times New Roman" panose="02020603050405020304" pitchFamily="18" charset="0"/>
                <a:cs typeface="Times New Roman" panose="02020603050405020304" pitchFamily="18" charset="0"/>
              </a:rPr>
              <a:t> D</a:t>
            </a:r>
            <a:r>
              <a:rPr lang="en-IN" sz="2289" dirty="0">
                <a:solidFill>
                  <a:srgbClr val="00B0F0"/>
                </a:solidFill>
                <a:latin typeface="Times New Roman" panose="02020603050405020304" pitchFamily="18" charset="0"/>
                <a:cs typeface="Times New Roman" panose="02020603050405020304" pitchFamily="18" charset="0"/>
              </a:rPr>
              <a:t> for his exemplary guidance, constant encouragement and for correcting various documents with attention and care throughout the course of this Project. He has taken the pain to go through the Project and make necessary changes as and when required.</a:t>
            </a:r>
            <a:endParaRPr lang="en-US" sz="2289" dirty="0">
              <a:solidFill>
                <a:srgbClr val="00B0F0"/>
              </a:solidFill>
              <a:latin typeface="Times New Roman" panose="02020603050405020304" pitchFamily="18" charset="0"/>
              <a:cs typeface="Times New Roman" panose="02020603050405020304" pitchFamily="18" charset="0"/>
            </a:endParaRPr>
          </a:p>
          <a:p>
            <a:pPr fontAlgn="base"/>
            <a:r>
              <a:rPr lang="en-IN" sz="2289" dirty="0">
                <a:solidFill>
                  <a:srgbClr val="00B0F0"/>
                </a:solidFill>
                <a:latin typeface="Times New Roman" panose="02020603050405020304" pitchFamily="18" charset="0"/>
                <a:cs typeface="Times New Roman" panose="02020603050405020304" pitchFamily="18" charset="0"/>
              </a:rPr>
              <a:t>We would also like to express our thanks and gratitude to the research work of </a:t>
            </a:r>
            <a:r>
              <a:rPr lang="en-IN" sz="2289" b="1" dirty="0">
                <a:solidFill>
                  <a:srgbClr val="00B0F0"/>
                </a:solidFill>
                <a:latin typeface="Times New Roman" panose="02020603050405020304" pitchFamily="18" charset="0"/>
                <a:cs typeface="Times New Roman" panose="02020603050405020304" pitchFamily="18" charset="0"/>
              </a:rPr>
              <a:t>geologist D. NARAYANA RAO </a:t>
            </a:r>
            <a:r>
              <a:rPr lang="en-IN" sz="2289" dirty="0">
                <a:solidFill>
                  <a:srgbClr val="00B0F0"/>
                </a:solidFill>
                <a:latin typeface="Times New Roman" panose="02020603050405020304" pitchFamily="18" charset="0"/>
                <a:cs typeface="Times New Roman" panose="02020603050405020304" pitchFamily="18" charset="0"/>
              </a:rPr>
              <a:t>taken as reference</a:t>
            </a:r>
            <a:r>
              <a:rPr lang="en-US" sz="2289" dirty="0">
                <a:solidFill>
                  <a:srgbClr val="00B0F0"/>
                </a:solidFill>
                <a:latin typeface="Times New Roman" panose="02020603050405020304" pitchFamily="18" charset="0"/>
                <a:cs typeface="Times New Roman" panose="02020603050405020304" pitchFamily="18" charset="0"/>
              </a:rPr>
              <a:t> for information regarding this project.</a:t>
            </a:r>
          </a:p>
          <a:p>
            <a:pPr marL="0" indent="0" algn="ctr">
              <a:buNone/>
            </a:pPr>
            <a:endParaRPr lang="en-US" sz="2289" dirty="0">
              <a:solidFill>
                <a:srgbClr val="00B0F0"/>
              </a:solidFill>
            </a:endParaRP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4</a:t>
            </a:fld>
            <a:endParaRPr lang="en-IN" altLang="en-US"/>
          </a:p>
        </p:txBody>
      </p:sp>
    </p:spTree>
    <p:extLst>
      <p:ext uri="{BB962C8B-B14F-4D97-AF65-F5344CB8AC3E}">
        <p14:creationId xmlns:p14="http://schemas.microsoft.com/office/powerpoint/2010/main" val="377902172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360" y="509301"/>
            <a:ext cx="5823010" cy="4321154"/>
          </a:xfrm>
        </p:spPr>
        <p:txBody>
          <a:bodyPr>
            <a:normAutofit/>
          </a:bodyPr>
          <a:lstStyle/>
          <a:p>
            <a:r>
              <a:rPr lang="en-IN" dirty="0" smtClean="0">
                <a:solidFill>
                  <a:schemeClr val="tx1">
                    <a:lumMod val="95000"/>
                  </a:schemeClr>
                </a:solidFill>
              </a:rPr>
              <a:t>Recharge by injection is the only</a:t>
            </a:r>
          </a:p>
          <a:p>
            <a:pPr>
              <a:buNone/>
            </a:pPr>
            <a:r>
              <a:rPr lang="en-IN" dirty="0" smtClean="0">
                <a:solidFill>
                  <a:schemeClr val="tx1">
                    <a:lumMod val="95000"/>
                  </a:schemeClr>
                </a:solidFill>
              </a:rPr>
              <a:t>   method for artificial recharge of</a:t>
            </a:r>
          </a:p>
          <a:p>
            <a:pPr>
              <a:buNone/>
            </a:pPr>
            <a:r>
              <a:rPr lang="en-IN" dirty="0" smtClean="0">
                <a:solidFill>
                  <a:schemeClr val="tx1">
                    <a:lumMod val="95000"/>
                  </a:schemeClr>
                </a:solidFill>
              </a:rPr>
              <a:t>   confined aquifers or deep-seated</a:t>
            </a:r>
          </a:p>
          <a:p>
            <a:pPr>
              <a:buNone/>
            </a:pPr>
            <a:r>
              <a:rPr lang="en-IN" dirty="0" smtClean="0">
                <a:solidFill>
                  <a:schemeClr val="tx1">
                    <a:lumMod val="95000"/>
                  </a:schemeClr>
                </a:solidFill>
              </a:rPr>
              <a:t>   aquifers with poorly permeable overburden.</a:t>
            </a:r>
          </a:p>
          <a:p>
            <a:r>
              <a:rPr lang="en-IN" dirty="0" smtClean="0">
                <a:solidFill>
                  <a:schemeClr val="tx1">
                    <a:lumMod val="95000"/>
                  </a:schemeClr>
                </a:solidFill>
              </a:rPr>
              <a:t>In this method recharge is done by injecting water directly into deep aquifers through pipes or shafts.</a:t>
            </a:r>
          </a:p>
          <a:p>
            <a:r>
              <a:rPr lang="en-IN" dirty="0" smtClean="0"/>
              <a:t>Dual-purpose injection wells i.e.</a:t>
            </a:r>
          </a:p>
          <a:p>
            <a:pPr>
              <a:buNone/>
            </a:pPr>
            <a:r>
              <a:rPr lang="en-IN" dirty="0" smtClean="0"/>
              <a:t>    injection cum pumping wells are more efficient.</a:t>
            </a:r>
            <a:endParaRPr lang="en-IN" dirty="0">
              <a:solidFill>
                <a:schemeClr val="tx1">
                  <a:lumMod val="95000"/>
                </a:schemeClr>
              </a:solidFill>
            </a:endParaRPr>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40</a:t>
            </a:fld>
            <a:endParaRPr lang="en-IN" altLang="en-US"/>
          </a:p>
        </p:txBody>
      </p:sp>
      <p:pic>
        <p:nvPicPr>
          <p:cNvPr id="14338" name="Picture 2" descr="http://www.ngwa.org/Fundamentals/hydrology/PublishingImages/injection_well.gif"/>
          <p:cNvPicPr>
            <a:picLocks noChangeAspect="1" noChangeArrowheads="1"/>
          </p:cNvPicPr>
          <p:nvPr/>
        </p:nvPicPr>
        <p:blipFill>
          <a:blip r:embed="rId2"/>
          <a:srcRect/>
          <a:stretch>
            <a:fillRect/>
          </a:stretch>
        </p:blipFill>
        <p:spPr bwMode="auto">
          <a:xfrm>
            <a:off x="6679942" y="1443606"/>
            <a:ext cx="5302131" cy="54143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748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Left)">
                                      <p:cBhvr>
                                        <p:cTn id="10" dur="500"/>
                                        <p:tgtEl>
                                          <p:spTgt spid="3">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strips(downLeft)">
                                      <p:cBhvr>
                                        <p:cTn id="13" dur="500"/>
                                        <p:tgtEl>
                                          <p:spTgt spid="3">
                                            <p:txEl>
                                              <p:pRg st="2" end="2"/>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strips(down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80">
                                          <p:stCondLst>
                                            <p:cond delay="0"/>
                                          </p:stCondLst>
                                        </p:cTn>
                                        <p:tgtEl>
                                          <p:spTgt spid="3">
                                            <p:txEl>
                                              <p:pRg st="4" end="4"/>
                                            </p:txEl>
                                          </p:spTgt>
                                        </p:tgtEl>
                                      </p:cBhvr>
                                    </p:animEffect>
                                    <p:anim calcmode="lin" valueType="num">
                                      <p:cBhvr>
                                        <p:cTn id="2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4" end="4"/>
                                            </p:txEl>
                                          </p:spTgt>
                                        </p:tgtEl>
                                      </p:cBhvr>
                                      <p:to x="100000" y="60000"/>
                                    </p:animScale>
                                    <p:animScale>
                                      <p:cBhvr>
                                        <p:cTn id="28" dur="166" decel="50000">
                                          <p:stCondLst>
                                            <p:cond delay="676"/>
                                          </p:stCondLst>
                                        </p:cTn>
                                        <p:tgtEl>
                                          <p:spTgt spid="3">
                                            <p:txEl>
                                              <p:pRg st="4" end="4"/>
                                            </p:txEl>
                                          </p:spTgt>
                                        </p:tgtEl>
                                      </p:cBhvr>
                                      <p:to x="100000" y="100000"/>
                                    </p:animScale>
                                    <p:animScale>
                                      <p:cBhvr>
                                        <p:cTn id="29" dur="26">
                                          <p:stCondLst>
                                            <p:cond delay="1312"/>
                                          </p:stCondLst>
                                        </p:cTn>
                                        <p:tgtEl>
                                          <p:spTgt spid="3">
                                            <p:txEl>
                                              <p:pRg st="4" end="4"/>
                                            </p:txEl>
                                          </p:spTgt>
                                        </p:tgtEl>
                                      </p:cBhvr>
                                      <p:to x="100000" y="80000"/>
                                    </p:animScale>
                                    <p:animScale>
                                      <p:cBhvr>
                                        <p:cTn id="30" dur="166" decel="50000">
                                          <p:stCondLst>
                                            <p:cond delay="1338"/>
                                          </p:stCondLst>
                                        </p:cTn>
                                        <p:tgtEl>
                                          <p:spTgt spid="3">
                                            <p:txEl>
                                              <p:pRg st="4" end="4"/>
                                            </p:txEl>
                                          </p:spTgt>
                                        </p:tgtEl>
                                      </p:cBhvr>
                                      <p:to x="100000" y="100000"/>
                                    </p:animScale>
                                    <p:animScale>
                                      <p:cBhvr>
                                        <p:cTn id="31" dur="26">
                                          <p:stCondLst>
                                            <p:cond delay="1642"/>
                                          </p:stCondLst>
                                        </p:cTn>
                                        <p:tgtEl>
                                          <p:spTgt spid="3">
                                            <p:txEl>
                                              <p:pRg st="4" end="4"/>
                                            </p:txEl>
                                          </p:spTgt>
                                        </p:tgtEl>
                                      </p:cBhvr>
                                      <p:to x="100000" y="90000"/>
                                    </p:animScale>
                                    <p:animScale>
                                      <p:cBhvr>
                                        <p:cTn id="32" dur="166" decel="50000">
                                          <p:stCondLst>
                                            <p:cond delay="1668"/>
                                          </p:stCondLst>
                                        </p:cTn>
                                        <p:tgtEl>
                                          <p:spTgt spid="3">
                                            <p:txEl>
                                              <p:pRg st="4" end="4"/>
                                            </p:txEl>
                                          </p:spTgt>
                                        </p:tgtEl>
                                      </p:cBhvr>
                                      <p:to x="100000" y="100000"/>
                                    </p:animScale>
                                    <p:animScale>
                                      <p:cBhvr>
                                        <p:cTn id="33" dur="26">
                                          <p:stCondLst>
                                            <p:cond delay="1808"/>
                                          </p:stCondLst>
                                        </p:cTn>
                                        <p:tgtEl>
                                          <p:spTgt spid="3">
                                            <p:txEl>
                                              <p:pRg st="4" end="4"/>
                                            </p:txEl>
                                          </p:spTgt>
                                        </p:tgtEl>
                                      </p:cBhvr>
                                      <p:to x="100000" y="95000"/>
                                    </p:animScale>
                                    <p:animScale>
                                      <p:cBhvr>
                                        <p:cTn id="34" dur="166" decel="50000">
                                          <p:stCondLst>
                                            <p:cond delay="1834"/>
                                          </p:stCondLst>
                                        </p:cTn>
                                        <p:tgtEl>
                                          <p:spTgt spid="3">
                                            <p:txEl>
                                              <p:pRg st="4" end="4"/>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580">
                                          <p:stCondLst>
                                            <p:cond delay="0"/>
                                          </p:stCondLst>
                                        </p:cTn>
                                        <p:tgtEl>
                                          <p:spTgt spid="3">
                                            <p:txEl>
                                              <p:pRg st="5" end="5"/>
                                            </p:txEl>
                                          </p:spTgt>
                                        </p:tgtEl>
                                      </p:cBhvr>
                                    </p:animEffect>
                                    <p:anim calcmode="lin" valueType="num">
                                      <p:cBhvr>
                                        <p:cTn id="4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5" end="5"/>
                                            </p:txEl>
                                          </p:spTgt>
                                        </p:tgtEl>
                                      </p:cBhvr>
                                      <p:to x="100000" y="60000"/>
                                    </p:animScale>
                                    <p:animScale>
                                      <p:cBhvr>
                                        <p:cTn id="46" dur="166" decel="50000">
                                          <p:stCondLst>
                                            <p:cond delay="676"/>
                                          </p:stCondLst>
                                        </p:cTn>
                                        <p:tgtEl>
                                          <p:spTgt spid="3">
                                            <p:txEl>
                                              <p:pRg st="5" end="5"/>
                                            </p:txEl>
                                          </p:spTgt>
                                        </p:tgtEl>
                                      </p:cBhvr>
                                      <p:to x="100000" y="100000"/>
                                    </p:animScale>
                                    <p:animScale>
                                      <p:cBhvr>
                                        <p:cTn id="47" dur="26">
                                          <p:stCondLst>
                                            <p:cond delay="1312"/>
                                          </p:stCondLst>
                                        </p:cTn>
                                        <p:tgtEl>
                                          <p:spTgt spid="3">
                                            <p:txEl>
                                              <p:pRg st="5" end="5"/>
                                            </p:txEl>
                                          </p:spTgt>
                                        </p:tgtEl>
                                      </p:cBhvr>
                                      <p:to x="100000" y="80000"/>
                                    </p:animScale>
                                    <p:animScale>
                                      <p:cBhvr>
                                        <p:cTn id="48" dur="166" decel="50000">
                                          <p:stCondLst>
                                            <p:cond delay="1338"/>
                                          </p:stCondLst>
                                        </p:cTn>
                                        <p:tgtEl>
                                          <p:spTgt spid="3">
                                            <p:txEl>
                                              <p:pRg st="5" end="5"/>
                                            </p:txEl>
                                          </p:spTgt>
                                        </p:tgtEl>
                                      </p:cBhvr>
                                      <p:to x="100000" y="100000"/>
                                    </p:animScale>
                                    <p:animScale>
                                      <p:cBhvr>
                                        <p:cTn id="49" dur="26">
                                          <p:stCondLst>
                                            <p:cond delay="1642"/>
                                          </p:stCondLst>
                                        </p:cTn>
                                        <p:tgtEl>
                                          <p:spTgt spid="3">
                                            <p:txEl>
                                              <p:pRg st="5" end="5"/>
                                            </p:txEl>
                                          </p:spTgt>
                                        </p:tgtEl>
                                      </p:cBhvr>
                                      <p:to x="100000" y="90000"/>
                                    </p:animScale>
                                    <p:animScale>
                                      <p:cBhvr>
                                        <p:cTn id="50" dur="166" decel="50000">
                                          <p:stCondLst>
                                            <p:cond delay="1668"/>
                                          </p:stCondLst>
                                        </p:cTn>
                                        <p:tgtEl>
                                          <p:spTgt spid="3">
                                            <p:txEl>
                                              <p:pRg st="5" end="5"/>
                                            </p:txEl>
                                          </p:spTgt>
                                        </p:tgtEl>
                                      </p:cBhvr>
                                      <p:to x="100000" y="100000"/>
                                    </p:animScale>
                                    <p:animScale>
                                      <p:cBhvr>
                                        <p:cTn id="51" dur="26">
                                          <p:stCondLst>
                                            <p:cond delay="1808"/>
                                          </p:stCondLst>
                                        </p:cTn>
                                        <p:tgtEl>
                                          <p:spTgt spid="3">
                                            <p:txEl>
                                              <p:pRg st="5" end="5"/>
                                            </p:txEl>
                                          </p:spTgt>
                                        </p:tgtEl>
                                      </p:cBhvr>
                                      <p:to x="100000" y="95000"/>
                                    </p:animScale>
                                    <p:animScale>
                                      <p:cBhvr>
                                        <p:cTn id="52" dur="166" decel="50000">
                                          <p:stCondLst>
                                            <p:cond delay="1834"/>
                                          </p:stCondLst>
                                        </p:cTn>
                                        <p:tgtEl>
                                          <p:spTgt spid="3">
                                            <p:txEl>
                                              <p:pRg st="5" end="5"/>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down)">
                                      <p:cBhvr>
                                        <p:cTn id="55" dur="580">
                                          <p:stCondLst>
                                            <p:cond delay="0"/>
                                          </p:stCondLst>
                                        </p:cTn>
                                        <p:tgtEl>
                                          <p:spTgt spid="3">
                                            <p:txEl>
                                              <p:pRg st="6" end="6"/>
                                            </p:txEl>
                                          </p:spTgt>
                                        </p:tgtEl>
                                      </p:cBhvr>
                                    </p:animEffect>
                                    <p:anim calcmode="lin" valueType="num">
                                      <p:cBhvr>
                                        <p:cTn id="5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6" end="6"/>
                                            </p:txEl>
                                          </p:spTgt>
                                        </p:tgtEl>
                                      </p:cBhvr>
                                      <p:to x="100000" y="60000"/>
                                    </p:animScale>
                                    <p:animScale>
                                      <p:cBhvr>
                                        <p:cTn id="62" dur="166" decel="50000">
                                          <p:stCondLst>
                                            <p:cond delay="676"/>
                                          </p:stCondLst>
                                        </p:cTn>
                                        <p:tgtEl>
                                          <p:spTgt spid="3">
                                            <p:txEl>
                                              <p:pRg st="6" end="6"/>
                                            </p:txEl>
                                          </p:spTgt>
                                        </p:tgtEl>
                                      </p:cBhvr>
                                      <p:to x="100000" y="100000"/>
                                    </p:animScale>
                                    <p:animScale>
                                      <p:cBhvr>
                                        <p:cTn id="63" dur="26">
                                          <p:stCondLst>
                                            <p:cond delay="1312"/>
                                          </p:stCondLst>
                                        </p:cTn>
                                        <p:tgtEl>
                                          <p:spTgt spid="3">
                                            <p:txEl>
                                              <p:pRg st="6" end="6"/>
                                            </p:txEl>
                                          </p:spTgt>
                                        </p:tgtEl>
                                      </p:cBhvr>
                                      <p:to x="100000" y="80000"/>
                                    </p:animScale>
                                    <p:animScale>
                                      <p:cBhvr>
                                        <p:cTn id="64" dur="166" decel="50000">
                                          <p:stCondLst>
                                            <p:cond delay="1338"/>
                                          </p:stCondLst>
                                        </p:cTn>
                                        <p:tgtEl>
                                          <p:spTgt spid="3">
                                            <p:txEl>
                                              <p:pRg st="6" end="6"/>
                                            </p:txEl>
                                          </p:spTgt>
                                        </p:tgtEl>
                                      </p:cBhvr>
                                      <p:to x="100000" y="100000"/>
                                    </p:animScale>
                                    <p:animScale>
                                      <p:cBhvr>
                                        <p:cTn id="65" dur="26">
                                          <p:stCondLst>
                                            <p:cond delay="1642"/>
                                          </p:stCondLst>
                                        </p:cTn>
                                        <p:tgtEl>
                                          <p:spTgt spid="3">
                                            <p:txEl>
                                              <p:pRg st="6" end="6"/>
                                            </p:txEl>
                                          </p:spTgt>
                                        </p:tgtEl>
                                      </p:cBhvr>
                                      <p:to x="100000" y="90000"/>
                                    </p:animScale>
                                    <p:animScale>
                                      <p:cBhvr>
                                        <p:cTn id="66" dur="166" decel="50000">
                                          <p:stCondLst>
                                            <p:cond delay="1668"/>
                                          </p:stCondLst>
                                        </p:cTn>
                                        <p:tgtEl>
                                          <p:spTgt spid="3">
                                            <p:txEl>
                                              <p:pRg st="6" end="6"/>
                                            </p:txEl>
                                          </p:spTgt>
                                        </p:tgtEl>
                                      </p:cBhvr>
                                      <p:to x="100000" y="100000"/>
                                    </p:animScale>
                                    <p:animScale>
                                      <p:cBhvr>
                                        <p:cTn id="67" dur="26">
                                          <p:stCondLst>
                                            <p:cond delay="1808"/>
                                          </p:stCondLst>
                                        </p:cTn>
                                        <p:tgtEl>
                                          <p:spTgt spid="3">
                                            <p:txEl>
                                              <p:pRg st="6" end="6"/>
                                            </p:txEl>
                                          </p:spTgt>
                                        </p:tgtEl>
                                      </p:cBhvr>
                                      <p:to x="100000" y="95000"/>
                                    </p:animScale>
                                    <p:animScale>
                                      <p:cBhvr>
                                        <p:cTn id="68"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66" y="275726"/>
            <a:ext cx="9043777" cy="1143000"/>
          </a:xfrm>
        </p:spPr>
        <p:txBody>
          <a:bodyPr/>
          <a:lstStyle/>
          <a:p>
            <a:r>
              <a:rPr lang="en-US" dirty="0" smtClean="0"/>
              <a:t>Recharge shafts</a:t>
            </a:r>
            <a:endParaRPr lang="en-IN" dirty="0"/>
          </a:p>
        </p:txBody>
      </p:sp>
      <p:sp>
        <p:nvSpPr>
          <p:cNvPr id="3" name="Content Placeholder 2"/>
          <p:cNvSpPr>
            <a:spLocks noGrp="1"/>
          </p:cNvSpPr>
          <p:nvPr>
            <p:ph idx="1"/>
          </p:nvPr>
        </p:nvSpPr>
        <p:spPr>
          <a:xfrm>
            <a:off x="840543" y="1618787"/>
            <a:ext cx="6173373" cy="4846321"/>
          </a:xfrm>
        </p:spPr>
        <p:txBody>
          <a:bodyPr>
            <a:normAutofit/>
          </a:bodyPr>
          <a:lstStyle/>
          <a:p>
            <a:r>
              <a:rPr lang="en-IN" dirty="0" smtClean="0"/>
              <a:t>For recharging the shallow aquifers which are located below clayey surface at a depth of about 10 to 15 m, recharge shafts of 2 to 3 m diameter and 10 to 15 m deep are constructed depending upon availability of runoff.</a:t>
            </a:r>
          </a:p>
          <a:p>
            <a:r>
              <a:rPr lang="en-IN" dirty="0" smtClean="0"/>
              <a:t> These are back filled with boulders, gravels and coarse sand.</a:t>
            </a:r>
            <a:endParaRPr lang="en-IN" dirty="0"/>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41</a:t>
            </a:fld>
            <a:endParaRPr lang="en-IN" altLang="en-US"/>
          </a:p>
        </p:txBody>
      </p:sp>
      <p:pic>
        <p:nvPicPr>
          <p:cNvPr id="2050" name="Picture 2"/>
          <p:cNvPicPr>
            <a:picLocks noChangeAspect="1" noChangeArrowheads="1"/>
          </p:cNvPicPr>
          <p:nvPr/>
        </p:nvPicPr>
        <p:blipFill>
          <a:blip r:embed="rId2"/>
          <a:srcRect/>
          <a:stretch>
            <a:fillRect/>
          </a:stretch>
        </p:blipFill>
        <p:spPr bwMode="auto">
          <a:xfrm>
            <a:off x="7088102" y="1735575"/>
            <a:ext cx="4893971" cy="3737214"/>
          </a:xfrm>
          <a:prstGeom prst="rect">
            <a:avLst/>
          </a:prstGeom>
          <a:noFill/>
          <a:ln w="9525">
            <a:noFill/>
            <a:miter lim="800000"/>
            <a:headEnd/>
            <a:tailEnd/>
          </a:ln>
          <a:effectLst/>
        </p:spPr>
      </p:pic>
    </p:spTree>
    <p:extLst>
      <p:ext uri="{BB962C8B-B14F-4D97-AF65-F5344CB8AC3E}">
        <p14:creationId xmlns:p14="http://schemas.microsoft.com/office/powerpoint/2010/main" val="73450312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Vertical recharge shaft </a:t>
            </a:r>
            <a:br>
              <a:rPr lang="en-US" dirty="0" smtClean="0"/>
            </a:br>
            <a:r>
              <a:rPr lang="en-US" dirty="0" smtClean="0"/>
              <a:t>              without injection</a:t>
            </a:r>
            <a:endParaRPr lang="en-IN" dirty="0"/>
          </a:p>
        </p:txBody>
      </p:sp>
      <p:pic>
        <p:nvPicPr>
          <p:cNvPr id="6" name="Picture 2"/>
          <p:cNvPicPr>
            <a:picLocks noGrp="1" noChangeAspect="1" noChangeArrowheads="1"/>
          </p:cNvPicPr>
          <p:nvPr>
            <p:ph idx="1"/>
          </p:nvPr>
        </p:nvPicPr>
        <p:blipFill>
          <a:blip r:embed="rId2"/>
          <a:stretch>
            <a:fillRect/>
          </a:stretch>
        </p:blipFill>
        <p:spPr bwMode="auto">
          <a:xfrm>
            <a:off x="2728912" y="2643981"/>
            <a:ext cx="6734175" cy="3124200"/>
          </a:xfrm>
          <a:prstGeom prst="rect">
            <a:avLst/>
          </a:prstGeom>
          <a:ln w="88900" cap="sq" cmpd="thickThin">
            <a:solidFill>
              <a:srgbClr val="000000"/>
            </a:solidFill>
            <a:prstDash val="solid"/>
            <a:miter lim="800000"/>
          </a:ln>
          <a:effectLst>
            <a:innerShdw blurRad="76200">
              <a:srgbClr val="000000"/>
            </a:innerShdw>
          </a:effectLst>
        </p:spPr>
      </p:pic>
      <p:sp>
        <p:nvSpPr>
          <p:cNvPr id="12" name="Slide Number Placeholder 11"/>
          <p:cNvSpPr>
            <a:spLocks noGrp="1"/>
          </p:cNvSpPr>
          <p:nvPr>
            <p:ph type="sldNum" sz="quarter" idx="12"/>
          </p:nvPr>
        </p:nvSpPr>
        <p:spPr/>
        <p:txBody>
          <a:bodyPr/>
          <a:lstStyle/>
          <a:p>
            <a:pPr>
              <a:defRPr/>
            </a:pPr>
            <a:fld id="{ED44E34E-41C9-43E5-8ED1-FA2B0AD27B4B}" type="slidenum">
              <a:rPr lang="en-IN" altLang="en-US" smtClean="0"/>
              <a:pPr>
                <a:defRPr/>
              </a:pPr>
              <a:t>42</a:t>
            </a:fld>
            <a:endParaRPr lang="en-IN" altLang="en-US"/>
          </a:p>
        </p:txBody>
      </p:sp>
      <p:sp>
        <p:nvSpPr>
          <p:cNvPr id="8" name="TextBox 7"/>
          <p:cNvSpPr txBox="1"/>
          <p:nvPr/>
        </p:nvSpPr>
        <p:spPr>
          <a:xfrm>
            <a:off x="6913516"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0" name="Straight Arrow Connector 9"/>
          <p:cNvCxnSpPr/>
          <p:nvPr/>
        </p:nvCxnSpPr>
        <p:spPr>
          <a:xfrm flipV="1">
            <a:off x="8256577" y="3662576"/>
            <a:ext cx="1109486" cy="175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82851" y="3370606"/>
            <a:ext cx="632211" cy="528150"/>
          </a:xfrm>
          <a:prstGeom prst="rect">
            <a:avLst/>
          </a:prstGeom>
          <a:noFill/>
        </p:spPr>
        <p:txBody>
          <a:bodyPr wrap="none" lIns="74733" tIns="37366" rIns="74733" bIns="37366" rtlCol="0">
            <a:spAutoFit/>
          </a:bodyPr>
          <a:lstStyle/>
          <a:p>
            <a:r>
              <a:rPr lang="en-US" sz="1471" b="1" dirty="0"/>
              <a:t>Water</a:t>
            </a:r>
          </a:p>
          <a:p>
            <a:r>
              <a:rPr lang="en-US" sz="1471" b="1" dirty="0"/>
              <a:t>table</a:t>
            </a:r>
            <a:endParaRPr lang="en-IN" sz="1471" b="1" dirty="0"/>
          </a:p>
        </p:txBody>
      </p:sp>
      <p:cxnSp>
        <p:nvCxnSpPr>
          <p:cNvPr id="13" name="Straight Arrow Connector 12"/>
          <p:cNvCxnSpPr/>
          <p:nvPr/>
        </p:nvCxnSpPr>
        <p:spPr>
          <a:xfrm rot="10800000">
            <a:off x="2767543" y="2961848"/>
            <a:ext cx="642334" cy="583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2767544" y="4246516"/>
            <a:ext cx="583941" cy="583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58058" y="2494697"/>
            <a:ext cx="717619" cy="528150"/>
          </a:xfrm>
          <a:prstGeom prst="rect">
            <a:avLst/>
          </a:prstGeom>
          <a:noFill/>
        </p:spPr>
        <p:txBody>
          <a:bodyPr wrap="none" lIns="74733" tIns="37366" rIns="74733" bIns="37366" rtlCol="0">
            <a:spAutoFit/>
          </a:bodyPr>
          <a:lstStyle/>
          <a:p>
            <a:r>
              <a:rPr lang="en-US" sz="1471" b="1" dirty="0"/>
              <a:t>Vadose</a:t>
            </a:r>
          </a:p>
          <a:p>
            <a:r>
              <a:rPr lang="en-US" sz="1471" b="1" dirty="0"/>
              <a:t>zone</a:t>
            </a:r>
            <a:endParaRPr lang="en-IN" sz="1471" b="1" dirty="0"/>
          </a:p>
        </p:txBody>
      </p:sp>
      <p:sp>
        <p:nvSpPr>
          <p:cNvPr id="18" name="TextBox 17"/>
          <p:cNvSpPr txBox="1"/>
          <p:nvPr/>
        </p:nvSpPr>
        <p:spPr>
          <a:xfrm>
            <a:off x="1658058" y="3720971"/>
            <a:ext cx="912031" cy="528150"/>
          </a:xfrm>
          <a:prstGeom prst="rect">
            <a:avLst/>
          </a:prstGeom>
          <a:noFill/>
        </p:spPr>
        <p:txBody>
          <a:bodyPr wrap="none" lIns="74733" tIns="37366" rIns="74733" bIns="37366" rtlCol="0">
            <a:spAutoFit/>
          </a:bodyPr>
          <a:lstStyle/>
          <a:p>
            <a:r>
              <a:rPr lang="en-US" sz="1471" b="1" dirty="0"/>
              <a:t>Saturated</a:t>
            </a:r>
          </a:p>
          <a:p>
            <a:r>
              <a:rPr lang="en-US" sz="1471" b="1" dirty="0"/>
              <a:t>zone</a:t>
            </a:r>
            <a:endParaRPr lang="en-IN" sz="1471" b="1" dirty="0"/>
          </a:p>
        </p:txBody>
      </p:sp>
    </p:spTree>
    <p:extLst>
      <p:ext uri="{BB962C8B-B14F-4D97-AF65-F5344CB8AC3E}">
        <p14:creationId xmlns:p14="http://schemas.microsoft.com/office/powerpoint/2010/main" val="3845790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fmla="#ppt_w*sin(2.5*pi*$)">
                                          <p:val>
                                            <p:fltVal val="0"/>
                                          </p:val>
                                        </p:tav>
                                        <p:tav tm="100000">
                                          <p:val>
                                            <p:fltVal val="1"/>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2513" y="1910757"/>
            <a:ext cx="9810187" cy="2338902"/>
          </a:xfrm>
          <a:prstGeom prst="rect">
            <a:avLst/>
          </a:prstGeom>
        </p:spPr>
        <p:txBody>
          <a:bodyPr wrap="square" lIns="74733" tIns="37366" rIns="74733" bIns="37366">
            <a:spAutoFit/>
          </a:bodyPr>
          <a:lstStyle/>
          <a:p>
            <a:r>
              <a:rPr lang="en-IN" sz="1471" dirty="0"/>
              <a:t>• Ideally suited for deep water levels (up to 15 m </a:t>
            </a:r>
            <a:r>
              <a:rPr lang="en-IN" sz="1471" dirty="0" err="1"/>
              <a:t>bgl</a:t>
            </a:r>
            <a:r>
              <a:rPr lang="en-IN" sz="1471" dirty="0"/>
              <a:t>).</a:t>
            </a:r>
          </a:p>
          <a:p>
            <a:r>
              <a:rPr lang="en-IN" sz="1471" dirty="0"/>
              <a:t>• Presence of clay is encountered within 15 m.</a:t>
            </a:r>
          </a:p>
          <a:p>
            <a:r>
              <a:rPr lang="en-IN" sz="1471" dirty="0"/>
              <a:t>• Effective in the areas of less vertical natural recharge.</a:t>
            </a:r>
          </a:p>
          <a:p>
            <a:r>
              <a:rPr lang="en-IN" sz="1471" dirty="0"/>
              <a:t>.</a:t>
            </a:r>
          </a:p>
          <a:p>
            <a:r>
              <a:rPr lang="en-IN" sz="1471" dirty="0"/>
              <a:t>• </a:t>
            </a:r>
            <a:r>
              <a:rPr lang="en-IN" sz="1471" b="1" dirty="0"/>
              <a:t>Effective with silt water </a:t>
            </a:r>
            <a:r>
              <a:rPr lang="en-IN" sz="1471" dirty="0"/>
              <a:t>also (using inverted filter consisting of layers of sand, gravel</a:t>
            </a:r>
          </a:p>
          <a:p>
            <a:r>
              <a:rPr lang="en-IN" sz="1471" dirty="0"/>
              <a:t>and boulder).</a:t>
            </a:r>
          </a:p>
          <a:p>
            <a:r>
              <a:rPr lang="en-IN" sz="1471" dirty="0"/>
              <a:t>• Depth and diameter depends upon the depth of aquifer and volume of water to be</a:t>
            </a:r>
          </a:p>
          <a:p>
            <a:r>
              <a:rPr lang="en-IN" sz="1471" dirty="0"/>
              <a:t>recharged.</a:t>
            </a:r>
          </a:p>
          <a:p>
            <a:r>
              <a:rPr lang="en-IN" sz="1471" dirty="0"/>
              <a:t>• The rate of recharge depends on the aquifer material and silt content in the water.</a:t>
            </a:r>
          </a:p>
          <a:p>
            <a:r>
              <a:rPr lang="en-IN" sz="1471" dirty="0"/>
              <a:t>• The rate of recharge with inverted filter ranges from 7-14 </a:t>
            </a:r>
            <a:r>
              <a:rPr lang="en-IN" sz="1471" dirty="0" err="1"/>
              <a:t>lps</a:t>
            </a:r>
            <a:r>
              <a:rPr lang="en-IN" sz="1471" dirty="0"/>
              <a:t> for 2-3 m diameter.</a:t>
            </a:r>
          </a:p>
        </p:txBody>
      </p:sp>
      <p:sp>
        <p:nvSpPr>
          <p:cNvPr id="3" name="TextBox 2"/>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p:cNvSpPr txBox="1"/>
          <p:nvPr/>
        </p:nvSpPr>
        <p:spPr>
          <a:xfrm>
            <a:off x="665360" y="976454"/>
            <a:ext cx="8438835" cy="427738"/>
          </a:xfrm>
          <a:prstGeom prst="rect">
            <a:avLst/>
          </a:prstGeom>
          <a:noFill/>
        </p:spPr>
        <p:txBody>
          <a:bodyPr wrap="none" lIns="74733" tIns="37366" rIns="74733" bIns="37366" rtlCol="0">
            <a:spAutoFit/>
          </a:bodyPr>
          <a:lstStyle/>
          <a:p>
            <a:r>
              <a:rPr lang="en-US"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VERTICAL  RECHARGE SHAFT WITHOUT INJECTION WELL</a:t>
            </a:r>
            <a:endParaRPr lang="en-IN"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5" name="Slide Number Placeholder 4"/>
          <p:cNvSpPr>
            <a:spLocks noGrp="1"/>
          </p:cNvSpPr>
          <p:nvPr>
            <p:ph type="sldNum" sz="quarter" idx="12"/>
          </p:nvPr>
        </p:nvSpPr>
        <p:spPr/>
        <p:txBody>
          <a:bodyPr/>
          <a:lstStyle/>
          <a:p>
            <a:pPr>
              <a:defRPr/>
            </a:pPr>
            <a:fld id="{22CED154-8EBE-4715-B248-EE8FF4BB4687}" type="slidenum">
              <a:rPr lang="en-IN" altLang="en-US" smtClean="0"/>
              <a:pPr>
                <a:defRPr/>
              </a:pPr>
              <a:t>43</a:t>
            </a:fld>
            <a:endParaRPr lang="en-IN" altLang="en-US"/>
          </a:p>
        </p:txBody>
      </p:sp>
    </p:spTree>
    <p:extLst>
      <p:ext uri="{BB962C8B-B14F-4D97-AF65-F5344CB8AC3E}">
        <p14:creationId xmlns:p14="http://schemas.microsoft.com/office/powerpoint/2010/main" val="37717990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3754" y="1793969"/>
            <a:ext cx="9985370" cy="2213483"/>
          </a:xfrm>
          <a:prstGeom prst="rect">
            <a:avLst/>
          </a:prstGeom>
        </p:spPr>
        <p:txBody>
          <a:bodyPr wrap="square" lIns="74733" tIns="37366" rIns="74733" bIns="37366">
            <a:spAutoFit/>
          </a:bodyPr>
          <a:lstStyle/>
          <a:p>
            <a:endParaRPr lang="en-IN" sz="2534" b="1" i="1" dirty="0">
              <a:solidFill>
                <a:schemeClr val="accent1"/>
              </a:solidFill>
            </a:endParaRPr>
          </a:p>
          <a:p>
            <a:r>
              <a:rPr lang="en-IN" sz="2534" b="1" i="1" dirty="0">
                <a:solidFill>
                  <a:schemeClr val="accent1"/>
                </a:solidFill>
              </a:rPr>
              <a:t>This type of shaft has been constructed at the following places :</a:t>
            </a:r>
          </a:p>
          <a:p>
            <a:r>
              <a:rPr lang="en-IN" sz="1471" dirty="0"/>
              <a:t>• </a:t>
            </a:r>
            <a:r>
              <a:rPr lang="en-IN" sz="1471" dirty="0" err="1"/>
              <a:t>Brahm</a:t>
            </a:r>
            <a:r>
              <a:rPr lang="en-IN" sz="1471" dirty="0"/>
              <a:t> </a:t>
            </a:r>
            <a:r>
              <a:rPr lang="en-IN" sz="1471" dirty="0" err="1"/>
              <a:t>Sarovar</a:t>
            </a:r>
            <a:r>
              <a:rPr lang="en-IN" sz="1471" dirty="0"/>
              <a:t>, </a:t>
            </a:r>
            <a:r>
              <a:rPr lang="en-IN" sz="1471" dirty="0" err="1"/>
              <a:t>Kurukshetra</a:t>
            </a:r>
            <a:r>
              <a:rPr lang="en-IN" sz="1471" dirty="0"/>
              <a:t> district, Haryana - silt free water</a:t>
            </a:r>
          </a:p>
          <a:p>
            <a:r>
              <a:rPr lang="en-IN" sz="1471" dirty="0"/>
              <a:t>• </a:t>
            </a:r>
            <a:r>
              <a:rPr lang="en-IN" sz="1471" dirty="0" err="1"/>
              <a:t>Dhuri</a:t>
            </a:r>
            <a:r>
              <a:rPr lang="en-IN" sz="1471" dirty="0"/>
              <a:t> drain, </a:t>
            </a:r>
            <a:r>
              <a:rPr lang="en-IN" sz="1471" dirty="0" err="1"/>
              <a:t>Sangrur</a:t>
            </a:r>
            <a:r>
              <a:rPr lang="en-IN" sz="1471" dirty="0"/>
              <a:t> district, Punjab - surface runoff with heavy silt</a:t>
            </a:r>
          </a:p>
          <a:p>
            <a:r>
              <a:rPr lang="en-IN" sz="1471" dirty="0"/>
              <a:t>• </a:t>
            </a:r>
            <a:r>
              <a:rPr lang="en-IN" sz="1471" dirty="0" err="1"/>
              <a:t>Dhuri</a:t>
            </a:r>
            <a:r>
              <a:rPr lang="en-IN" sz="1471" dirty="0"/>
              <a:t> link drain, </a:t>
            </a:r>
            <a:r>
              <a:rPr lang="en-IN" sz="1471" dirty="0" err="1"/>
              <a:t>Sangrur</a:t>
            </a:r>
            <a:r>
              <a:rPr lang="en-IN" sz="1471" dirty="0"/>
              <a:t> district, Punjab - surface runoff with heavy silt</a:t>
            </a:r>
          </a:p>
          <a:p>
            <a:r>
              <a:rPr lang="en-IN" sz="1471" dirty="0"/>
              <a:t>• President Estate, New Delhi - roof top and surface runoff</a:t>
            </a:r>
          </a:p>
          <a:p>
            <a:r>
              <a:rPr lang="en-IN" sz="1471" dirty="0"/>
              <a:t>• </a:t>
            </a:r>
            <a:r>
              <a:rPr lang="en-IN" sz="1471" dirty="0" err="1"/>
              <a:t>Nurmahal</a:t>
            </a:r>
            <a:r>
              <a:rPr lang="en-IN" sz="1471" dirty="0"/>
              <a:t> block, </a:t>
            </a:r>
            <a:r>
              <a:rPr lang="en-IN" sz="1471" dirty="0" err="1"/>
              <a:t>Jalandhar</a:t>
            </a:r>
            <a:r>
              <a:rPr lang="en-IN" sz="1471" dirty="0"/>
              <a:t> district, Punjab</a:t>
            </a:r>
          </a:p>
          <a:p>
            <a:r>
              <a:rPr lang="en-IN" sz="1471" dirty="0"/>
              <a:t>• </a:t>
            </a:r>
            <a:r>
              <a:rPr lang="en-IN" sz="1471" dirty="0" err="1"/>
              <a:t>Kirmich</a:t>
            </a:r>
            <a:r>
              <a:rPr lang="en-IN" sz="1471" dirty="0"/>
              <a:t> and </a:t>
            </a:r>
            <a:r>
              <a:rPr lang="en-IN" sz="1471" dirty="0" err="1"/>
              <a:t>Samastipur</a:t>
            </a:r>
            <a:r>
              <a:rPr lang="en-IN" sz="1471" dirty="0"/>
              <a:t>, </a:t>
            </a:r>
            <a:r>
              <a:rPr lang="en-IN" sz="1471" dirty="0" err="1"/>
              <a:t>Kurukshetra</a:t>
            </a:r>
            <a:r>
              <a:rPr lang="en-IN" sz="1471" dirty="0"/>
              <a:t> district - surface water from depression</a:t>
            </a:r>
          </a:p>
        </p:txBody>
      </p:sp>
      <p:sp>
        <p:nvSpPr>
          <p:cNvPr id="3" name="TextBox 2"/>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p:cNvSpPr txBox="1"/>
          <p:nvPr/>
        </p:nvSpPr>
        <p:spPr>
          <a:xfrm>
            <a:off x="665360" y="976454"/>
            <a:ext cx="8438835" cy="427738"/>
          </a:xfrm>
          <a:prstGeom prst="rect">
            <a:avLst/>
          </a:prstGeom>
          <a:noFill/>
        </p:spPr>
        <p:txBody>
          <a:bodyPr wrap="none" lIns="74733" tIns="37366" rIns="74733" bIns="37366" rtlCol="0">
            <a:spAutoFit/>
          </a:bodyPr>
          <a:lstStyle/>
          <a:p>
            <a:r>
              <a:rPr lang="en-US"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VERTICAL  RECHARGE SHAFT WITHOUT INJECTION WELL</a:t>
            </a:r>
            <a:endParaRPr lang="en-IN"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5" name="Slide Number Placeholder 4"/>
          <p:cNvSpPr>
            <a:spLocks noGrp="1"/>
          </p:cNvSpPr>
          <p:nvPr>
            <p:ph type="sldNum" sz="quarter" idx="12"/>
          </p:nvPr>
        </p:nvSpPr>
        <p:spPr/>
        <p:txBody>
          <a:bodyPr/>
          <a:lstStyle/>
          <a:p>
            <a:pPr>
              <a:defRPr/>
            </a:pPr>
            <a:fld id="{22CED154-8EBE-4715-B248-EE8FF4BB4687}" type="slidenum">
              <a:rPr lang="en-IN" altLang="en-US" smtClean="0"/>
              <a:pPr>
                <a:defRPr/>
              </a:pPr>
              <a:t>44</a:t>
            </a:fld>
            <a:endParaRPr lang="en-IN" altLang="en-US"/>
          </a:p>
        </p:txBody>
      </p:sp>
    </p:spTree>
    <p:extLst>
      <p:ext uri="{BB962C8B-B14F-4D97-AF65-F5344CB8AC3E}">
        <p14:creationId xmlns:p14="http://schemas.microsoft.com/office/powerpoint/2010/main" val="74966223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148" y="684484"/>
            <a:ext cx="9043777" cy="1143000"/>
          </a:xfrm>
        </p:spPr>
        <p:txBody>
          <a:bodyPr>
            <a:normAutofit fontScale="90000"/>
          </a:bodyPr>
          <a:lstStyle/>
          <a:p>
            <a:r>
              <a:rPr lang="en-US" dirty="0" smtClean="0"/>
              <a:t>     Vertical recharge shafts </a:t>
            </a:r>
            <a:br>
              <a:rPr lang="en-US" dirty="0" smtClean="0"/>
            </a:br>
            <a:r>
              <a:rPr lang="en-US" dirty="0" smtClean="0"/>
              <a:t>           with injection</a:t>
            </a:r>
            <a:endParaRPr lang="en-IN" dirty="0"/>
          </a:p>
        </p:txBody>
      </p:sp>
      <p:sp>
        <p:nvSpPr>
          <p:cNvPr id="3" name="Content Placeholder 2"/>
          <p:cNvSpPr>
            <a:spLocks noGrp="1"/>
          </p:cNvSpPr>
          <p:nvPr>
            <p:ph idx="1"/>
          </p:nvPr>
        </p:nvSpPr>
        <p:spPr>
          <a:xfrm>
            <a:off x="782149" y="1910757"/>
            <a:ext cx="5547428" cy="4613124"/>
          </a:xfrm>
        </p:spPr>
        <p:txBody>
          <a:bodyPr>
            <a:normAutofit/>
          </a:bodyPr>
          <a:lstStyle/>
          <a:p>
            <a:r>
              <a:rPr lang="en-IN" sz="2534" dirty="0"/>
              <a:t>In this technique an injection well of 100-150 mm diameter is constructed at the bottom of the shaft piercing through the layers  of impermeable horizon to the potential aquifers to be reached about 3 to l5 m below the water level.</a:t>
            </a:r>
          </a:p>
        </p:txBody>
      </p:sp>
      <p:sp>
        <p:nvSpPr>
          <p:cNvPr id="7" name="Slide Number Placeholder 6"/>
          <p:cNvSpPr>
            <a:spLocks noGrp="1"/>
          </p:cNvSpPr>
          <p:nvPr>
            <p:ph type="sldNum" sz="quarter" idx="12"/>
          </p:nvPr>
        </p:nvSpPr>
        <p:spPr/>
        <p:txBody>
          <a:bodyPr/>
          <a:lstStyle/>
          <a:p>
            <a:pPr>
              <a:defRPr/>
            </a:pPr>
            <a:fld id="{ED44E34E-41C9-43E5-8ED1-FA2B0AD27B4B}" type="slidenum">
              <a:rPr lang="en-IN" altLang="en-US" smtClean="0"/>
              <a:pPr>
                <a:defRPr/>
              </a:pPr>
              <a:t>45</a:t>
            </a:fld>
            <a:endParaRPr lang="en-IN" altLang="en-US"/>
          </a:p>
        </p:txBody>
      </p:sp>
      <p:sp>
        <p:nvSpPr>
          <p:cNvPr id="4" name="TextBox 3"/>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Picture 2"/>
          <p:cNvPicPr>
            <a:picLocks noChangeAspect="1" noChangeArrowheads="1"/>
          </p:cNvPicPr>
          <p:nvPr/>
        </p:nvPicPr>
        <p:blipFill>
          <a:blip r:embed="rId2"/>
          <a:srcRect/>
          <a:stretch>
            <a:fillRect/>
          </a:stretch>
        </p:blipFill>
        <p:spPr bwMode="auto">
          <a:xfrm>
            <a:off x="6463882" y="1622383"/>
            <a:ext cx="4181309" cy="39671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35388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8573" y="1677181"/>
            <a:ext cx="9693399" cy="3181569"/>
          </a:xfrm>
          <a:prstGeom prst="rect">
            <a:avLst/>
          </a:prstGeom>
        </p:spPr>
        <p:txBody>
          <a:bodyPr wrap="square" lIns="74733" tIns="37366" rIns="74733" bIns="37366">
            <a:spAutoFit/>
          </a:bodyPr>
          <a:lstStyle/>
          <a:p>
            <a:r>
              <a:rPr lang="en-IN" sz="2534" b="1" i="1" dirty="0">
                <a:solidFill>
                  <a:schemeClr val="accent1"/>
                </a:solidFill>
              </a:rPr>
              <a:t>These structures have been constructed at following places:</a:t>
            </a:r>
          </a:p>
          <a:p>
            <a:r>
              <a:rPr lang="en-IN" sz="1471" dirty="0">
                <a:solidFill>
                  <a:schemeClr val="accent3"/>
                </a:solidFill>
              </a:rPr>
              <a:t>• </a:t>
            </a:r>
            <a:r>
              <a:rPr lang="en-IN" sz="1471" b="1" dirty="0">
                <a:solidFill>
                  <a:schemeClr val="accent3"/>
                </a:solidFill>
              </a:rPr>
              <a:t>Injection Well Without Assembly</a:t>
            </a:r>
          </a:p>
          <a:p>
            <a:endParaRPr lang="en-IN" sz="1471" dirty="0">
              <a:solidFill>
                <a:schemeClr val="accent3"/>
              </a:solidFill>
            </a:endParaRPr>
          </a:p>
          <a:p>
            <a:r>
              <a:rPr lang="fr-FR" sz="1471" dirty="0"/>
              <a:t>- </a:t>
            </a:r>
            <a:r>
              <a:rPr lang="fr-FR" sz="1471" dirty="0" err="1"/>
              <a:t>Dhuri</a:t>
            </a:r>
            <a:r>
              <a:rPr lang="fr-FR" sz="1471" dirty="0"/>
              <a:t> drain, </a:t>
            </a:r>
            <a:r>
              <a:rPr lang="fr-FR" sz="1471" dirty="0" err="1"/>
              <a:t>Sangrur</a:t>
            </a:r>
            <a:r>
              <a:rPr lang="fr-FR" sz="1471" dirty="0"/>
              <a:t> district, </a:t>
            </a:r>
            <a:r>
              <a:rPr lang="fr-FR" sz="1471" dirty="0" err="1"/>
              <a:t>Punjab</a:t>
            </a:r>
            <a:endParaRPr lang="fr-FR" sz="1471" dirty="0"/>
          </a:p>
          <a:p>
            <a:r>
              <a:rPr lang="en-IN" sz="1471" dirty="0"/>
              <a:t>- </a:t>
            </a:r>
            <a:r>
              <a:rPr lang="en-IN" sz="1471" dirty="0" err="1"/>
              <a:t>Issru</a:t>
            </a:r>
            <a:r>
              <a:rPr lang="en-IN" sz="1471" dirty="0"/>
              <a:t>, </a:t>
            </a:r>
            <a:r>
              <a:rPr lang="en-IN" sz="1471" dirty="0" err="1"/>
              <a:t>Khanna</a:t>
            </a:r>
            <a:r>
              <a:rPr lang="en-IN" sz="1471" dirty="0"/>
              <a:t> block, Ludhiana district, Punjab</a:t>
            </a:r>
          </a:p>
          <a:p>
            <a:r>
              <a:rPr lang="en-IN" sz="1471" dirty="0"/>
              <a:t>- Lodi Garden, New Delhi</a:t>
            </a:r>
          </a:p>
          <a:p>
            <a:pPr>
              <a:buFontTx/>
              <a:buChar char="-"/>
            </a:pPr>
            <a:r>
              <a:rPr lang="en-IN" sz="1471" dirty="0" err="1"/>
              <a:t>Dhaneta</a:t>
            </a:r>
            <a:r>
              <a:rPr lang="en-IN" sz="1471" dirty="0"/>
              <a:t>, </a:t>
            </a:r>
            <a:r>
              <a:rPr lang="en-IN" sz="1471" dirty="0" err="1"/>
              <a:t>Samana</a:t>
            </a:r>
            <a:r>
              <a:rPr lang="en-IN" sz="1471" dirty="0"/>
              <a:t> block, Patiala district, Punjab</a:t>
            </a:r>
          </a:p>
          <a:p>
            <a:pPr>
              <a:buFontTx/>
              <a:buChar char="-"/>
            </a:pPr>
            <a:endParaRPr lang="en-IN" sz="1471" dirty="0"/>
          </a:p>
          <a:p>
            <a:r>
              <a:rPr lang="en-IN" sz="1471" b="1" dirty="0">
                <a:solidFill>
                  <a:schemeClr val="accent3"/>
                </a:solidFill>
              </a:rPr>
              <a:t>• Injection Well With Assembly</a:t>
            </a:r>
          </a:p>
          <a:p>
            <a:endParaRPr lang="en-IN" sz="1471" dirty="0"/>
          </a:p>
          <a:p>
            <a:r>
              <a:rPr lang="fr-FR" sz="1471" dirty="0"/>
              <a:t>- </a:t>
            </a:r>
            <a:r>
              <a:rPr lang="fr-FR" sz="1471" dirty="0" err="1"/>
              <a:t>Dhuri</a:t>
            </a:r>
            <a:r>
              <a:rPr lang="fr-FR" sz="1471" dirty="0"/>
              <a:t> drain, </a:t>
            </a:r>
            <a:r>
              <a:rPr lang="fr-FR" sz="1471" dirty="0" err="1"/>
              <a:t>Sangrur</a:t>
            </a:r>
            <a:r>
              <a:rPr lang="fr-FR" sz="1471" dirty="0"/>
              <a:t> district, </a:t>
            </a:r>
            <a:r>
              <a:rPr lang="fr-FR" sz="1471" dirty="0" err="1"/>
              <a:t>Punjab</a:t>
            </a:r>
            <a:endParaRPr lang="fr-FR" sz="1471" dirty="0"/>
          </a:p>
          <a:p>
            <a:r>
              <a:rPr lang="en-IN" sz="1471" dirty="0"/>
              <a:t>- </a:t>
            </a:r>
            <a:r>
              <a:rPr lang="en-IN" sz="1471" dirty="0" err="1"/>
              <a:t>Dhuri</a:t>
            </a:r>
            <a:r>
              <a:rPr lang="en-IN" sz="1471" dirty="0"/>
              <a:t> link drain, </a:t>
            </a:r>
            <a:r>
              <a:rPr lang="en-IN" sz="1471" dirty="0" err="1"/>
              <a:t>Sangrur</a:t>
            </a:r>
            <a:r>
              <a:rPr lang="en-IN" sz="1471" dirty="0"/>
              <a:t> district, Punjab</a:t>
            </a:r>
          </a:p>
          <a:p>
            <a:r>
              <a:rPr lang="en-IN" sz="1471" dirty="0"/>
              <a:t>- </a:t>
            </a:r>
            <a:r>
              <a:rPr lang="en-IN" sz="1471" dirty="0" err="1"/>
              <a:t>Kalasinghian</a:t>
            </a:r>
            <a:r>
              <a:rPr lang="en-IN" sz="1471" dirty="0"/>
              <a:t>, </a:t>
            </a:r>
            <a:r>
              <a:rPr lang="en-IN" sz="1471" dirty="0" err="1"/>
              <a:t>Jalandhar</a:t>
            </a:r>
            <a:r>
              <a:rPr lang="en-IN" sz="1471" dirty="0"/>
              <a:t> district, Punjab</a:t>
            </a:r>
          </a:p>
        </p:txBody>
      </p:sp>
      <p:sp>
        <p:nvSpPr>
          <p:cNvPr id="3" name="TextBox 2"/>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p:cNvSpPr txBox="1"/>
          <p:nvPr/>
        </p:nvSpPr>
        <p:spPr>
          <a:xfrm>
            <a:off x="665361" y="976454"/>
            <a:ext cx="7807189" cy="427738"/>
          </a:xfrm>
          <a:prstGeom prst="rect">
            <a:avLst/>
          </a:prstGeom>
          <a:noFill/>
        </p:spPr>
        <p:txBody>
          <a:bodyPr wrap="none" lIns="74733" tIns="37366" rIns="74733" bIns="37366" rtlCol="0">
            <a:spAutoFit/>
          </a:bodyPr>
          <a:lstStyle/>
          <a:p>
            <a:r>
              <a:rPr lang="en-US"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VERTICAL  RECHARGE SHAFT WITH INJECTION WELL</a:t>
            </a:r>
            <a:endParaRPr lang="en-IN" sz="2289" b="1" spc="246"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5" name="Slide Number Placeholder 4"/>
          <p:cNvSpPr>
            <a:spLocks noGrp="1"/>
          </p:cNvSpPr>
          <p:nvPr>
            <p:ph type="sldNum" sz="quarter" idx="12"/>
          </p:nvPr>
        </p:nvSpPr>
        <p:spPr/>
        <p:txBody>
          <a:bodyPr/>
          <a:lstStyle/>
          <a:p>
            <a:pPr>
              <a:defRPr/>
            </a:pPr>
            <a:fld id="{22CED154-8EBE-4715-B248-EE8FF4BB4687}" type="slidenum">
              <a:rPr lang="en-IN" altLang="en-US" smtClean="0"/>
              <a:pPr>
                <a:defRPr/>
              </a:pPr>
              <a:t>46</a:t>
            </a:fld>
            <a:endParaRPr lang="en-IN" altLang="en-US"/>
          </a:p>
        </p:txBody>
      </p:sp>
    </p:spTree>
    <p:extLst>
      <p:ext uri="{BB962C8B-B14F-4D97-AF65-F5344CB8AC3E}">
        <p14:creationId xmlns:p14="http://schemas.microsoft.com/office/powerpoint/2010/main" val="22610157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recharge shafts</a:t>
            </a:r>
            <a:endParaRPr lang="en-IN" dirty="0"/>
          </a:p>
        </p:txBody>
      </p:sp>
      <p:pic>
        <p:nvPicPr>
          <p:cNvPr id="4098" name="Picture 2"/>
          <p:cNvPicPr>
            <a:picLocks noGrp="1" noChangeAspect="1" noChangeArrowheads="1"/>
          </p:cNvPicPr>
          <p:nvPr>
            <p:ph idx="1"/>
          </p:nvPr>
        </p:nvPicPr>
        <p:blipFill>
          <a:blip r:embed="rId2"/>
          <a:stretch>
            <a:fillRect/>
          </a:stretch>
        </p:blipFill>
        <p:spPr bwMode="auto">
          <a:xfrm>
            <a:off x="2160095" y="2193925"/>
            <a:ext cx="7871810" cy="40243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47</a:t>
            </a:fld>
            <a:endParaRPr lang="en-IN" altLang="en-US"/>
          </a:p>
        </p:txBody>
      </p:sp>
      <p:sp>
        <p:nvSpPr>
          <p:cNvPr id="6" name="TextBox 5"/>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54814180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recharge shafts</a:t>
            </a:r>
            <a:endParaRPr lang="en-IN" dirty="0"/>
          </a:p>
        </p:txBody>
      </p:sp>
      <p:sp>
        <p:nvSpPr>
          <p:cNvPr id="3" name="Content Placeholder 2"/>
          <p:cNvSpPr>
            <a:spLocks noGrp="1"/>
          </p:cNvSpPr>
          <p:nvPr>
            <p:ph idx="1"/>
          </p:nvPr>
        </p:nvSpPr>
        <p:spPr/>
        <p:txBody>
          <a:bodyPr>
            <a:normAutofit/>
          </a:bodyPr>
          <a:lstStyle/>
          <a:p>
            <a:r>
              <a:rPr lang="en-IN" dirty="0" smtClean="0"/>
              <a:t>For recharging upper as well as deeper aquifers, lateral  shaft of 1.5 to 3 m wide and 10 to 30 m long depending upon the availability of water with one or more bore wells may be constructed. </a:t>
            </a:r>
          </a:p>
          <a:p>
            <a:r>
              <a:rPr lang="en-IN" dirty="0" smtClean="0"/>
              <a:t>It is back filled with boulders, gravels &amp; coarse san</a:t>
            </a:r>
          </a:p>
          <a:p>
            <a:r>
              <a:rPr lang="en-IN" dirty="0" smtClean="0"/>
              <a:t>Size of storage cum filter tank varies from place to place and depends upon the available run off water from catchment. </a:t>
            </a:r>
          </a:p>
          <a:p>
            <a:r>
              <a:rPr lang="en-IN" dirty="0" smtClean="0"/>
              <a:t>Depth of </a:t>
            </a:r>
            <a:r>
              <a:rPr lang="en-IN" dirty="0" err="1" smtClean="0"/>
              <a:t>tubewell</a:t>
            </a:r>
            <a:r>
              <a:rPr lang="en-IN" dirty="0" smtClean="0"/>
              <a:t> also varies from place to place and is normally taken down to the first granular saturated sandy formation.</a:t>
            </a:r>
          </a:p>
          <a:p>
            <a:endParaRPr lang="en-IN" dirty="0" smtClean="0"/>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48</a:t>
            </a:fld>
            <a:endParaRPr lang="en-IN" altLang="en-US"/>
          </a:p>
        </p:txBody>
      </p:sp>
      <p:sp>
        <p:nvSpPr>
          <p:cNvPr id="4" name="TextBox 3"/>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11363925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recharge shafts</a:t>
            </a:r>
            <a:endParaRPr lang="en-IN" dirty="0"/>
          </a:p>
        </p:txBody>
      </p:sp>
      <p:sp>
        <p:nvSpPr>
          <p:cNvPr id="3" name="Content Placeholder 2"/>
          <p:cNvSpPr>
            <a:spLocks noGrp="1"/>
          </p:cNvSpPr>
          <p:nvPr>
            <p:ph idx="1"/>
          </p:nvPr>
        </p:nvSpPr>
        <p:spPr/>
        <p:txBody>
          <a:bodyPr>
            <a:normAutofit fontScale="92500" lnSpcReduction="10000"/>
          </a:bodyPr>
          <a:lstStyle/>
          <a:p>
            <a:pPr>
              <a:buNone/>
            </a:pPr>
            <a:r>
              <a:rPr lang="en-IN" b="1" i="1" dirty="0">
                <a:solidFill>
                  <a:schemeClr val="accent3"/>
                </a:solidFill>
              </a:rPr>
              <a:t>This structure has been constructed at following places</a:t>
            </a:r>
            <a:r>
              <a:rPr lang="en-IN" b="1" i="1" dirty="0" smtClean="0">
                <a:solidFill>
                  <a:schemeClr val="accent3"/>
                </a:solidFill>
              </a:rPr>
              <a:t>:</a:t>
            </a:r>
          </a:p>
          <a:p>
            <a:pPr>
              <a:buNone/>
            </a:pPr>
            <a:endParaRPr lang="en-IN" dirty="0" smtClean="0"/>
          </a:p>
          <a:p>
            <a:r>
              <a:rPr lang="en-IN" dirty="0" smtClean="0"/>
              <a:t>• </a:t>
            </a:r>
            <a:r>
              <a:rPr lang="en-IN" dirty="0" err="1" smtClean="0"/>
              <a:t>Dhuri</a:t>
            </a:r>
            <a:r>
              <a:rPr lang="en-IN" dirty="0" smtClean="0"/>
              <a:t> drain, </a:t>
            </a:r>
            <a:r>
              <a:rPr lang="en-IN" dirty="0" err="1" smtClean="0"/>
              <a:t>Sangrur</a:t>
            </a:r>
            <a:r>
              <a:rPr lang="en-IN" dirty="0" smtClean="0"/>
              <a:t> district, Punjab - 300 m (with 6 injection wells)</a:t>
            </a:r>
          </a:p>
          <a:p>
            <a:r>
              <a:rPr lang="en-IN" dirty="0" smtClean="0"/>
              <a:t>• </a:t>
            </a:r>
            <a:r>
              <a:rPr lang="en-IN" dirty="0" err="1" smtClean="0"/>
              <a:t>Dhuri</a:t>
            </a:r>
            <a:r>
              <a:rPr lang="en-IN" dirty="0" smtClean="0"/>
              <a:t> link drain, </a:t>
            </a:r>
            <a:r>
              <a:rPr lang="en-IN" dirty="0" err="1" smtClean="0"/>
              <a:t>Sangrur</a:t>
            </a:r>
            <a:r>
              <a:rPr lang="en-IN" dirty="0" smtClean="0"/>
              <a:t> district, Punjab - 250 m (with 3 injection wells)</a:t>
            </a:r>
          </a:p>
          <a:p>
            <a:r>
              <a:rPr lang="en-IN" dirty="0" smtClean="0"/>
              <a:t>• </a:t>
            </a:r>
            <a:r>
              <a:rPr lang="en-IN" dirty="0" err="1" smtClean="0"/>
              <a:t>Garhi</a:t>
            </a:r>
            <a:r>
              <a:rPr lang="en-IN" dirty="0" smtClean="0"/>
              <a:t> </a:t>
            </a:r>
            <a:r>
              <a:rPr lang="en-IN" dirty="0" err="1" smtClean="0"/>
              <a:t>Kangran</a:t>
            </a:r>
            <a:r>
              <a:rPr lang="en-IN" dirty="0" smtClean="0"/>
              <a:t>, </a:t>
            </a:r>
            <a:r>
              <a:rPr lang="en-IN" dirty="0" err="1" smtClean="0"/>
              <a:t>Baghpat</a:t>
            </a:r>
            <a:r>
              <a:rPr lang="en-IN" dirty="0" smtClean="0"/>
              <a:t> district, U.P. - 15 m (with 2 injection wells)</a:t>
            </a:r>
          </a:p>
          <a:p>
            <a:r>
              <a:rPr lang="en-IN" dirty="0" smtClean="0"/>
              <a:t>• </a:t>
            </a:r>
            <a:r>
              <a:rPr lang="en-IN" dirty="0" err="1" smtClean="0"/>
              <a:t>Shram</a:t>
            </a:r>
            <a:r>
              <a:rPr lang="en-IN" dirty="0" smtClean="0"/>
              <a:t> </a:t>
            </a:r>
            <a:r>
              <a:rPr lang="en-IN" dirty="0" err="1" smtClean="0"/>
              <a:t>Shakti</a:t>
            </a:r>
            <a:r>
              <a:rPr lang="en-IN" dirty="0" smtClean="0"/>
              <a:t> </a:t>
            </a:r>
            <a:r>
              <a:rPr lang="en-IN" dirty="0" err="1" smtClean="0"/>
              <a:t>Bhawan</a:t>
            </a:r>
            <a:r>
              <a:rPr lang="en-IN" dirty="0" smtClean="0"/>
              <a:t>, New Delhi - 15 m (3 lateral shafts with 2 injection well in</a:t>
            </a:r>
          </a:p>
          <a:p>
            <a:r>
              <a:rPr lang="en-IN" dirty="0" smtClean="0"/>
              <a:t>each)</a:t>
            </a:r>
          </a:p>
          <a:p>
            <a:r>
              <a:rPr lang="en-IN" dirty="0" smtClean="0"/>
              <a:t>• </a:t>
            </a:r>
            <a:r>
              <a:rPr lang="en-IN" dirty="0" err="1" smtClean="0"/>
              <a:t>Dhaneta</a:t>
            </a:r>
            <a:r>
              <a:rPr lang="en-IN" dirty="0" smtClean="0"/>
              <a:t>, </a:t>
            </a:r>
            <a:r>
              <a:rPr lang="en-IN" dirty="0" err="1" smtClean="0"/>
              <a:t>Samana</a:t>
            </a:r>
            <a:r>
              <a:rPr lang="en-IN" dirty="0" smtClean="0"/>
              <a:t> block, Patiala district, Punjab - 4 lateral shafts with injection wells</a:t>
            </a:r>
          </a:p>
          <a:p>
            <a:r>
              <a:rPr lang="en-IN" dirty="0" smtClean="0"/>
              <a:t>• D.C. Office Complex, Faridabad, Haryana - with injection wells</a:t>
            </a:r>
          </a:p>
          <a:p>
            <a:r>
              <a:rPr lang="en-IN" dirty="0" smtClean="0"/>
              <a:t>• </a:t>
            </a:r>
            <a:r>
              <a:rPr lang="en-IN" dirty="0" err="1" smtClean="0"/>
              <a:t>Lodhi</a:t>
            </a:r>
            <a:r>
              <a:rPr lang="en-IN" dirty="0" smtClean="0"/>
              <a:t> Garden, New Delhi - with injection wells</a:t>
            </a:r>
            <a:endParaRPr lang="en-IN" dirty="0"/>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49</a:t>
            </a:fld>
            <a:endParaRPr lang="en-IN" altLang="en-US"/>
          </a:p>
        </p:txBody>
      </p:sp>
      <p:sp>
        <p:nvSpPr>
          <p:cNvPr id="4" name="TextBox 3"/>
          <p:cNvSpPr txBox="1"/>
          <p:nvPr/>
        </p:nvSpPr>
        <p:spPr>
          <a:xfrm>
            <a:off x="6212789" y="0"/>
            <a:ext cx="4437942" cy="629011"/>
          </a:xfrm>
          <a:prstGeom prst="rect">
            <a:avLst/>
          </a:prstGeom>
        </p:spPr>
        <p:style>
          <a:lnRef idx="2">
            <a:schemeClr val="accent1"/>
          </a:lnRef>
          <a:fillRef idx="1">
            <a:schemeClr val="lt1"/>
          </a:fillRef>
          <a:effectRef idx="0">
            <a:schemeClr val="accent1"/>
          </a:effectRef>
          <a:fontRef idx="minor">
            <a:schemeClr val="dk1"/>
          </a:fontRef>
        </p:style>
        <p:txBody>
          <a:bodyPr wrap="square" lIns="74733" tIns="37366" rIns="74733" bIns="37366" rtlCol="0">
            <a:spAutoFit/>
          </a:bodyPr>
          <a:lstStyle/>
          <a:p>
            <a:r>
              <a:rPr lang="en-US"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Recharge shafts</a:t>
            </a:r>
            <a:endParaRPr lang="en-IN" sz="3597"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73386049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9" y="626090"/>
            <a:ext cx="10065124" cy="1051560"/>
          </a:xfrm>
        </p:spPr>
        <p:txBody>
          <a:bodyPr/>
          <a:lstStyle/>
          <a:p>
            <a:pPr algn="ctr"/>
            <a:r>
              <a:rPr lang="en-US" dirty="0" smtClean="0">
                <a:solidFill>
                  <a:schemeClr val="accent4">
                    <a:lumMod val="75000"/>
                  </a:schemeClr>
                </a:solidFill>
                <a:latin typeface="Lucida Handwriting" panose="03010101010101010101" pitchFamily="66" charset="0"/>
              </a:rPr>
              <a:t>PREFACE</a:t>
            </a:r>
            <a:endParaRPr lang="en-US" dirty="0"/>
          </a:p>
        </p:txBody>
      </p:sp>
      <p:sp>
        <p:nvSpPr>
          <p:cNvPr id="3" name="Content Placeholder 2"/>
          <p:cNvSpPr>
            <a:spLocks noGrp="1"/>
          </p:cNvSpPr>
          <p:nvPr>
            <p:ph idx="1"/>
          </p:nvPr>
        </p:nvSpPr>
        <p:spPr>
          <a:xfrm>
            <a:off x="1643126" y="2047012"/>
            <a:ext cx="9673698" cy="3744191"/>
          </a:xfrm>
        </p:spPr>
        <p:txBody>
          <a:bodyPr>
            <a:normAutofit/>
          </a:bodyPr>
          <a:lstStyle/>
          <a:p>
            <a:pPr>
              <a:buNone/>
            </a:pPr>
            <a:r>
              <a:rPr lang="en-US" dirty="0" smtClean="0"/>
              <a:t>  </a:t>
            </a:r>
            <a:r>
              <a:rPr lang="en-US" dirty="0" smtClean="0">
                <a:solidFill>
                  <a:schemeClr val="accent3"/>
                </a:solidFill>
              </a:rPr>
              <a:t>This  is a report which explains various </a:t>
            </a:r>
            <a:r>
              <a:rPr lang="en-US" dirty="0" smtClean="0">
                <a:solidFill>
                  <a:srgbClr val="FF0000"/>
                </a:solidFill>
              </a:rPr>
              <a:t>ARTIFICAL RECHARGE TECHNIQUES  in  INDIAN SCENARIO </a:t>
            </a:r>
            <a:r>
              <a:rPr lang="en-US" dirty="0" smtClean="0">
                <a:solidFill>
                  <a:schemeClr val="accent3"/>
                </a:solidFill>
              </a:rPr>
              <a:t> in detail.</a:t>
            </a:r>
          </a:p>
          <a:p>
            <a:pPr>
              <a:buNone/>
            </a:pPr>
            <a:r>
              <a:rPr lang="en-US" dirty="0" smtClean="0">
                <a:solidFill>
                  <a:schemeClr val="accent3"/>
                </a:solidFill>
                <a:ea typeface="Times New Roman" panose="02020603050405020304" pitchFamily="18" charset="0"/>
                <a:cs typeface="Arial" panose="020B0604020202020204" pitchFamily="34" charset="0"/>
              </a:rPr>
              <a:t>  We welcome any additional information or suggestion provided to us for improvement of our project.</a:t>
            </a:r>
            <a:endParaRPr lang="en-US" dirty="0" smtClean="0">
              <a:solidFill>
                <a:schemeClr val="accent3"/>
              </a:solidFill>
            </a:endParaRPr>
          </a:p>
          <a:p>
            <a:endParaRPr lang="en-US"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a:t>
            </a:fld>
            <a:endParaRPr lang="en-IN" altLang="en-US"/>
          </a:p>
        </p:txBody>
      </p:sp>
    </p:spTree>
    <p:extLst>
      <p:ext uri="{BB962C8B-B14F-4D97-AF65-F5344CB8AC3E}">
        <p14:creationId xmlns:p14="http://schemas.microsoft.com/office/powerpoint/2010/main" val="73212990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209929" y="2"/>
            <a:ext cx="11772143" cy="6858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pPr>
              <a:defRPr/>
            </a:pPr>
            <a:fld id="{ED44E34E-41C9-43E5-8ED1-FA2B0AD27B4B}" type="slidenum">
              <a:rPr lang="en-IN" altLang="en-US" smtClean="0"/>
              <a:pPr>
                <a:defRPr/>
              </a:pPr>
              <a:t>50</a:t>
            </a:fld>
            <a:endParaRPr lang="en-IN" altLang="en-US"/>
          </a:p>
        </p:txBody>
      </p:sp>
      <p:sp>
        <p:nvSpPr>
          <p:cNvPr id="5" name="Oval 4"/>
          <p:cNvSpPr/>
          <p:nvPr/>
        </p:nvSpPr>
        <p:spPr>
          <a:xfrm>
            <a:off x="209928" y="0"/>
            <a:ext cx="397038" cy="217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71"/>
          </a:p>
        </p:txBody>
      </p:sp>
      <p:sp>
        <p:nvSpPr>
          <p:cNvPr id="6" name="TextBox 5"/>
          <p:cNvSpPr txBox="1"/>
          <p:nvPr/>
        </p:nvSpPr>
        <p:spPr>
          <a:xfrm>
            <a:off x="11526640" y="0"/>
            <a:ext cx="455432" cy="613090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p>
          <a:p>
            <a:endPar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a:t>
            </a:r>
          </a:p>
          <a:p>
            <a:endPar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U</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a:t>
            </a:r>
          </a:p>
          <a:p>
            <a:r>
              <a:rPr lang="en-US"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Y</a:t>
            </a:r>
            <a:endParaRPr lang="en-IN" sz="327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53908792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268" y="2369522"/>
            <a:ext cx="5416974" cy="2402785"/>
          </a:xfrm>
        </p:spPr>
        <p:txBody>
          <a:bodyPr>
            <a:normAutofit fontScale="90000"/>
          </a:bodyPr>
          <a:lstStyle/>
          <a:p>
            <a:pPr algn="ctr"/>
            <a:r>
              <a:rPr lang="en-US" dirty="0" smtClean="0">
                <a:solidFill>
                  <a:srgbClr val="FF0000"/>
                </a:solidFill>
                <a:latin typeface="Algerian" pitchFamily="82" charset="0"/>
              </a:rPr>
              <a:t>       IMPACT OF</a:t>
            </a:r>
            <a:br>
              <a:rPr lang="en-US" dirty="0" smtClean="0">
                <a:solidFill>
                  <a:srgbClr val="FF0000"/>
                </a:solidFill>
                <a:latin typeface="Algerian" pitchFamily="82" charset="0"/>
              </a:rPr>
            </a:br>
            <a:r>
              <a:rPr lang="en-US" dirty="0" smtClean="0">
                <a:solidFill>
                  <a:srgbClr val="FF0000"/>
                </a:solidFill>
                <a:latin typeface="Algerian" pitchFamily="82" charset="0"/>
              </a:rPr>
              <a:t> ARTIFICIAL  RECHARGE</a:t>
            </a:r>
            <a:br>
              <a:rPr lang="en-US" dirty="0" smtClean="0">
                <a:solidFill>
                  <a:srgbClr val="FF0000"/>
                </a:solidFill>
                <a:latin typeface="Algerian" pitchFamily="82" charset="0"/>
              </a:rPr>
            </a:br>
            <a:r>
              <a:rPr lang="en-US" dirty="0" smtClean="0">
                <a:solidFill>
                  <a:srgbClr val="FF0000"/>
                </a:solidFill>
                <a:latin typeface="Algerian" pitchFamily="82" charset="0"/>
              </a:rPr>
              <a:t>       STRUCTURES </a:t>
            </a:r>
            <a:br>
              <a:rPr lang="en-US" dirty="0" smtClean="0">
                <a:solidFill>
                  <a:srgbClr val="FF0000"/>
                </a:solidFill>
                <a:latin typeface="Algerian" pitchFamily="82" charset="0"/>
              </a:rPr>
            </a:br>
            <a:r>
              <a:rPr lang="en-US" dirty="0" smtClean="0">
                <a:solidFill>
                  <a:srgbClr val="FF0000"/>
                </a:solidFill>
                <a:latin typeface="Algerian" pitchFamily="82" charset="0"/>
              </a:rPr>
              <a:t>     IN</a:t>
            </a:r>
            <a:br>
              <a:rPr lang="en-US" dirty="0" smtClean="0">
                <a:solidFill>
                  <a:srgbClr val="FF0000"/>
                </a:solidFill>
                <a:latin typeface="Algerian" pitchFamily="82" charset="0"/>
              </a:rPr>
            </a:br>
            <a:r>
              <a:rPr lang="en-US" dirty="0" smtClean="0">
                <a:solidFill>
                  <a:srgbClr val="FF0000"/>
                </a:solidFill>
                <a:latin typeface="Algerian" pitchFamily="82" charset="0"/>
              </a:rPr>
              <a:t>       TAMIL NADU STATE</a:t>
            </a:r>
            <a:endParaRPr lang="en-IN" dirty="0">
              <a:solidFill>
                <a:srgbClr val="FF0000"/>
              </a:solidFill>
              <a:latin typeface="Algerian" pitchFamily="82" charset="0"/>
            </a:endParaRP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51</a:t>
            </a:fld>
            <a:endParaRPr lang="en-IN" altLang="en-US"/>
          </a:p>
        </p:txBody>
      </p:sp>
      <p:pic>
        <p:nvPicPr>
          <p:cNvPr id="7" name="Picture 6" descr="tamil-nadu.jpg"/>
          <p:cNvPicPr>
            <a:picLocks noChangeAspect="1"/>
          </p:cNvPicPr>
          <p:nvPr/>
        </p:nvPicPr>
        <p:blipFill>
          <a:blip r:embed="rId2"/>
          <a:stretch>
            <a:fillRect/>
          </a:stretch>
        </p:blipFill>
        <p:spPr>
          <a:xfrm>
            <a:off x="5862424" y="0"/>
            <a:ext cx="6119647" cy="6858000"/>
          </a:xfrm>
          <a:prstGeom prst="rect">
            <a:avLst/>
          </a:prstGeom>
        </p:spPr>
      </p:pic>
    </p:spTree>
    <p:extLst>
      <p:ext uri="{BB962C8B-B14F-4D97-AF65-F5344CB8AC3E}">
        <p14:creationId xmlns:p14="http://schemas.microsoft.com/office/powerpoint/2010/main" val="26331258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8" y="0"/>
            <a:ext cx="9613917" cy="1143000"/>
          </a:xfrm>
        </p:spPr>
        <p:txBody>
          <a:bodyPr/>
          <a:lstStyle/>
          <a:p>
            <a:r>
              <a:rPr lang="en-US" dirty="0" smtClean="0"/>
              <a:t>INTRODUCTION</a:t>
            </a:r>
            <a:endParaRPr lang="en-IN" dirty="0"/>
          </a:p>
        </p:txBody>
      </p:sp>
      <p:sp>
        <p:nvSpPr>
          <p:cNvPr id="3" name="Content Placeholder 2"/>
          <p:cNvSpPr>
            <a:spLocks noGrp="1"/>
          </p:cNvSpPr>
          <p:nvPr>
            <p:ph idx="1"/>
          </p:nvPr>
        </p:nvSpPr>
        <p:spPr>
          <a:xfrm>
            <a:off x="209929" y="1326817"/>
            <a:ext cx="11772143" cy="4873752"/>
          </a:xfrm>
        </p:spPr>
        <p:txBody>
          <a:bodyPr>
            <a:normAutofit/>
          </a:bodyPr>
          <a:lstStyle/>
          <a:p>
            <a:r>
              <a:rPr lang="en-IN" dirty="0" smtClean="0"/>
              <a:t>Tamil Nadu state covers an area of 1,30,058 km2. The average annual rainfall of the state is about 995 mm.</a:t>
            </a:r>
          </a:p>
          <a:p>
            <a:r>
              <a:rPr lang="en-IN" dirty="0" smtClean="0"/>
              <a:t>Nearly 73% of the total area of the State is occupied by a variety of hard &amp; fissured crystalline rocks like </a:t>
            </a:r>
            <a:r>
              <a:rPr lang="en-IN" dirty="0" err="1" smtClean="0"/>
              <a:t>charnockite</a:t>
            </a:r>
            <a:r>
              <a:rPr lang="en-IN" dirty="0" smtClean="0"/>
              <a:t>, gneisses and granites. </a:t>
            </a:r>
          </a:p>
          <a:p>
            <a:r>
              <a:rPr lang="en-IN" dirty="0" smtClean="0"/>
              <a:t>The </a:t>
            </a:r>
            <a:r>
              <a:rPr lang="en-IN" b="1" dirty="0" smtClean="0"/>
              <a:t>depth of open wells </a:t>
            </a:r>
            <a:r>
              <a:rPr lang="en-IN" dirty="0" smtClean="0"/>
              <a:t>varies from 6 to 30mbgl. While the </a:t>
            </a:r>
            <a:r>
              <a:rPr lang="en-IN" b="1" dirty="0" smtClean="0"/>
              <a:t>depth of </a:t>
            </a:r>
            <a:r>
              <a:rPr lang="en-IN" b="1" dirty="0" err="1" smtClean="0"/>
              <a:t>borewells</a:t>
            </a:r>
            <a:r>
              <a:rPr lang="en-IN" dirty="0" smtClean="0"/>
              <a:t> generally varies from 30-100m.</a:t>
            </a:r>
          </a:p>
          <a:p>
            <a:r>
              <a:rPr lang="en-IN" dirty="0" smtClean="0"/>
              <a:t>The yield of </a:t>
            </a:r>
            <a:r>
              <a:rPr lang="en-IN" b="1" dirty="0" smtClean="0"/>
              <a:t>wells in the alluvium varies </a:t>
            </a:r>
            <a:r>
              <a:rPr lang="en-IN" dirty="0" smtClean="0"/>
              <a:t>form 27 to 212 m3/hr. </a:t>
            </a:r>
          </a:p>
          <a:p>
            <a:r>
              <a:rPr lang="en-IN" dirty="0" smtClean="0"/>
              <a:t>The yield of </a:t>
            </a:r>
            <a:r>
              <a:rPr lang="en-IN" b="1" dirty="0" smtClean="0"/>
              <a:t>wells in the fissured formations </a:t>
            </a:r>
            <a:r>
              <a:rPr lang="en-IN" dirty="0" smtClean="0"/>
              <a:t>varies from 7 to 35 m3/hr.</a:t>
            </a:r>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52</a:t>
            </a:fld>
            <a:endParaRPr lang="en-IN" altLang="en-US"/>
          </a:p>
        </p:txBody>
      </p:sp>
    </p:spTree>
    <p:extLst>
      <p:ext uri="{BB962C8B-B14F-4D97-AF65-F5344CB8AC3E}">
        <p14:creationId xmlns:p14="http://schemas.microsoft.com/office/powerpoint/2010/main" val="41206098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ground water development</a:t>
            </a:r>
            <a:endParaRPr lang="en-IN" dirty="0"/>
          </a:p>
        </p:txBody>
      </p:sp>
      <p:sp>
        <p:nvSpPr>
          <p:cNvPr id="3" name="Content Placeholder 2"/>
          <p:cNvSpPr>
            <a:spLocks noGrp="1"/>
          </p:cNvSpPr>
          <p:nvPr>
            <p:ph idx="1"/>
          </p:nvPr>
        </p:nvSpPr>
        <p:spPr/>
        <p:txBody>
          <a:bodyPr/>
          <a:lstStyle/>
          <a:p>
            <a:r>
              <a:rPr lang="en-IN" dirty="0" smtClean="0"/>
              <a:t>The annual </a:t>
            </a:r>
            <a:r>
              <a:rPr lang="en-IN" dirty="0" err="1" smtClean="0"/>
              <a:t>replenishable</a:t>
            </a:r>
            <a:r>
              <a:rPr lang="en-IN" dirty="0" smtClean="0"/>
              <a:t> groundwater resource of the state is 23.07 </a:t>
            </a:r>
            <a:r>
              <a:rPr lang="en-IN" dirty="0" err="1" smtClean="0"/>
              <a:t>bcm</a:t>
            </a:r>
            <a:r>
              <a:rPr lang="en-IN" dirty="0" smtClean="0"/>
              <a:t> with a net annual groundwater availability of 20.76 </a:t>
            </a:r>
            <a:r>
              <a:rPr lang="en-IN" dirty="0" err="1" smtClean="0"/>
              <a:t>bcm</a:t>
            </a:r>
            <a:r>
              <a:rPr lang="en-IN" dirty="0" smtClean="0"/>
              <a:t>.</a:t>
            </a:r>
          </a:p>
          <a:p>
            <a:r>
              <a:rPr lang="en-IN" dirty="0" smtClean="0"/>
              <a:t> Ground water draft (as on 31st march 2004) is 17.65 </a:t>
            </a:r>
            <a:r>
              <a:rPr lang="en-IN" dirty="0" err="1" smtClean="0"/>
              <a:t>bcm</a:t>
            </a:r>
            <a:r>
              <a:rPr lang="en-IN" dirty="0" smtClean="0"/>
              <a:t> with a stage of ground water development of 85%.</a:t>
            </a:r>
          </a:p>
          <a:p>
            <a:r>
              <a:rPr lang="en-IN" dirty="0" smtClean="0"/>
              <a:t>Out of the 385 assessment units in the state, 142 blocks has been categorised as overexploited and 33 blocks have been categorised as critical from ground water development point of view.</a:t>
            </a:r>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53</a:t>
            </a:fld>
            <a:endParaRPr lang="en-IN" altLang="en-US"/>
          </a:p>
        </p:txBody>
      </p:sp>
    </p:spTree>
    <p:extLst>
      <p:ext uri="{BB962C8B-B14F-4D97-AF65-F5344CB8AC3E}">
        <p14:creationId xmlns:p14="http://schemas.microsoft.com/office/powerpoint/2010/main" val="39578086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Artificial recharge structures suitable for the state</a:t>
            </a:r>
            <a:endParaRPr lang="en-IN" dirty="0"/>
          </a:p>
        </p:txBody>
      </p:sp>
      <p:sp>
        <p:nvSpPr>
          <p:cNvPr id="3" name="Content Placeholder 2"/>
          <p:cNvSpPr>
            <a:spLocks noGrp="1"/>
          </p:cNvSpPr>
          <p:nvPr>
            <p:ph idx="1"/>
          </p:nvPr>
        </p:nvSpPr>
        <p:spPr>
          <a:xfrm>
            <a:off x="798536" y="2192942"/>
            <a:ext cx="9793800" cy="4281010"/>
          </a:xfrm>
        </p:spPr>
        <p:txBody>
          <a:bodyPr>
            <a:normAutofit/>
          </a:bodyPr>
          <a:lstStyle/>
          <a:p>
            <a:r>
              <a:rPr lang="en-IN" dirty="0" smtClean="0"/>
              <a:t>The Tamil Nadu state has diversified geological features, from the </a:t>
            </a:r>
            <a:r>
              <a:rPr lang="en-IN" dirty="0" err="1" smtClean="0"/>
              <a:t>archeans</a:t>
            </a:r>
            <a:r>
              <a:rPr lang="en-IN" dirty="0" smtClean="0"/>
              <a:t> to the recent formation with major portion occupied by consolidated formations.</a:t>
            </a:r>
          </a:p>
          <a:p>
            <a:r>
              <a:rPr lang="en-IN" dirty="0" smtClean="0"/>
              <a:t> </a:t>
            </a:r>
            <a:r>
              <a:rPr lang="en-IN" b="1" dirty="0" smtClean="0"/>
              <a:t>Check dams/</a:t>
            </a:r>
            <a:r>
              <a:rPr lang="en-IN" b="1" dirty="0" err="1" smtClean="0"/>
              <a:t>nalla</a:t>
            </a:r>
            <a:r>
              <a:rPr lang="en-IN" b="1" dirty="0" smtClean="0"/>
              <a:t> plugs/ gully plugs and percolation ponds </a:t>
            </a:r>
            <a:r>
              <a:rPr lang="en-IN" dirty="0" smtClean="0"/>
              <a:t>are suited for these consolidated formations.</a:t>
            </a:r>
          </a:p>
          <a:p>
            <a:r>
              <a:rPr lang="en-IN" b="1" dirty="0" smtClean="0"/>
              <a:t> Recharge pits and recharge shafts with </a:t>
            </a:r>
            <a:r>
              <a:rPr lang="en-IN" b="1" dirty="0" err="1" smtClean="0"/>
              <a:t>tubewells</a:t>
            </a:r>
            <a:r>
              <a:rPr lang="en-IN" b="1" dirty="0" smtClean="0"/>
              <a:t> </a:t>
            </a:r>
            <a:r>
              <a:rPr lang="en-IN" dirty="0" smtClean="0"/>
              <a:t>are ideally suited for the </a:t>
            </a:r>
            <a:r>
              <a:rPr lang="en-IN" dirty="0" err="1" smtClean="0"/>
              <a:t>semiconsolidated</a:t>
            </a:r>
            <a:r>
              <a:rPr lang="en-IN" dirty="0" smtClean="0"/>
              <a:t> and unconsolidated formations. </a:t>
            </a:r>
          </a:p>
          <a:p>
            <a:r>
              <a:rPr lang="en-IN" dirty="0" smtClean="0"/>
              <a:t>For urban </a:t>
            </a:r>
            <a:r>
              <a:rPr lang="en-IN" b="1" dirty="0" smtClean="0"/>
              <a:t>areas roof top rainwater harvesting </a:t>
            </a:r>
            <a:r>
              <a:rPr lang="en-IN" dirty="0" smtClean="0"/>
              <a:t>and artificial recharge structure like the </a:t>
            </a:r>
            <a:r>
              <a:rPr lang="en-IN" b="1" dirty="0" smtClean="0"/>
              <a:t>recharge pit and recharge shafts with/without </a:t>
            </a:r>
            <a:r>
              <a:rPr lang="en-IN" b="1" dirty="0" err="1" smtClean="0"/>
              <a:t>tubewells</a:t>
            </a:r>
            <a:r>
              <a:rPr lang="en-IN" dirty="0" smtClean="0"/>
              <a:t> are feasible.</a:t>
            </a:r>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54</a:t>
            </a:fld>
            <a:endParaRPr lang="en-IN" altLang="en-US"/>
          </a:p>
        </p:txBody>
      </p:sp>
    </p:spTree>
    <p:extLst>
      <p:ext uri="{BB962C8B-B14F-4D97-AF65-F5344CB8AC3E}">
        <p14:creationId xmlns:p14="http://schemas.microsoft.com/office/powerpoint/2010/main" val="40340662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Pilot and Demonstrative Artificial Recharge studies</a:t>
            </a:r>
            <a:endParaRPr lang="en-IN" dirty="0"/>
          </a:p>
        </p:txBody>
      </p:sp>
      <p:sp>
        <p:nvSpPr>
          <p:cNvPr id="3" name="Content Placeholder 2"/>
          <p:cNvSpPr>
            <a:spLocks noGrp="1"/>
          </p:cNvSpPr>
          <p:nvPr>
            <p:ph idx="1"/>
          </p:nvPr>
        </p:nvSpPr>
        <p:spPr>
          <a:xfrm>
            <a:off x="776899" y="2251802"/>
            <a:ext cx="11183536" cy="1412638"/>
          </a:xfrm>
        </p:spPr>
        <p:txBody>
          <a:bodyPr>
            <a:normAutofit/>
          </a:bodyPr>
          <a:lstStyle/>
          <a:p>
            <a:r>
              <a:rPr lang="en-IN" dirty="0" smtClean="0"/>
              <a:t>Under Central Sector Scheme, construction of sub-surface dykes on experimental/operational basis was taken up at three locations in Tamil Nadu. The details of villages where these structures have been shown below:</a:t>
            </a:r>
          </a:p>
          <a:p>
            <a:endParaRPr lang="en-US" dirty="0" smtClean="0"/>
          </a:p>
          <a:p>
            <a:endParaRPr lang="en-US" dirty="0" smtClean="0"/>
          </a:p>
          <a:p>
            <a:endParaRPr lang="en-IN" dirty="0" smtClean="0"/>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55</a:t>
            </a:fld>
            <a:endParaRPr lang="en-IN" altLang="en-US"/>
          </a:p>
        </p:txBody>
      </p:sp>
      <p:pic>
        <p:nvPicPr>
          <p:cNvPr id="206851" name="Picture 3"/>
          <p:cNvPicPr>
            <a:picLocks noChangeAspect="1" noChangeArrowheads="1"/>
          </p:cNvPicPr>
          <p:nvPr/>
        </p:nvPicPr>
        <p:blipFill>
          <a:blip r:embed="rId2"/>
          <a:srcRect/>
          <a:stretch>
            <a:fillRect/>
          </a:stretch>
        </p:blipFill>
        <p:spPr bwMode="auto">
          <a:xfrm>
            <a:off x="1190906" y="3954546"/>
            <a:ext cx="10038202" cy="1459849"/>
          </a:xfrm>
          <a:prstGeom prst="rect">
            <a:avLst/>
          </a:prstGeom>
          <a:noFill/>
          <a:ln w="9525">
            <a:noFill/>
            <a:miter lim="800000"/>
            <a:headEnd/>
            <a:tailEnd/>
          </a:ln>
          <a:effectLst/>
        </p:spPr>
      </p:pic>
    </p:spTree>
    <p:extLst>
      <p:ext uri="{BB962C8B-B14F-4D97-AF65-F5344CB8AC3E}">
        <p14:creationId xmlns:p14="http://schemas.microsoft.com/office/powerpoint/2010/main" val="15471171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9" y="563563"/>
            <a:ext cx="11772143" cy="1143000"/>
          </a:xfrm>
        </p:spPr>
        <p:txBody>
          <a:bodyPr>
            <a:normAutofit fontScale="90000"/>
          </a:bodyPr>
          <a:lstStyle/>
          <a:p>
            <a:r>
              <a:rPr lang="en-US" dirty="0" smtClean="0"/>
              <a:t>Advantages of sub-surface dykes in Tamil </a:t>
            </a:r>
            <a:r>
              <a:rPr lang="en-US" dirty="0" err="1" smtClean="0"/>
              <a:t>nadu</a:t>
            </a:r>
            <a:r>
              <a:rPr lang="en-US" dirty="0" smtClean="0"/>
              <a:t/>
            </a:r>
            <a:br>
              <a:rPr lang="en-US" dirty="0" smtClean="0"/>
            </a:br>
            <a:endParaRPr lang="en-IN" dirty="0"/>
          </a:p>
        </p:txBody>
      </p:sp>
      <p:sp>
        <p:nvSpPr>
          <p:cNvPr id="3" name="Content Placeholder 2"/>
          <p:cNvSpPr>
            <a:spLocks noGrp="1"/>
          </p:cNvSpPr>
          <p:nvPr>
            <p:ph idx="1"/>
          </p:nvPr>
        </p:nvSpPr>
        <p:spPr>
          <a:xfrm>
            <a:off x="840542" y="2310661"/>
            <a:ext cx="10160552" cy="4096432"/>
          </a:xfrm>
        </p:spPr>
        <p:txBody>
          <a:bodyPr>
            <a:normAutofit/>
          </a:bodyPr>
          <a:lstStyle/>
          <a:p>
            <a:r>
              <a:rPr lang="en-IN" dirty="0" smtClean="0"/>
              <a:t>Sub-surface dykes have the following advantages in comparison with other artificial recharge structures:</a:t>
            </a:r>
          </a:p>
          <a:p>
            <a:r>
              <a:rPr lang="en-IN" dirty="0" smtClean="0"/>
              <a:t> As water is stored within the aquifer, no land is lost due to submergence and the land above the reservoir can be utilized even after construction of the structure.</a:t>
            </a:r>
          </a:p>
          <a:p>
            <a:r>
              <a:rPr lang="en-IN" dirty="0" smtClean="0"/>
              <a:t> No water is lost due to evaporation.</a:t>
            </a:r>
          </a:p>
          <a:p>
            <a:r>
              <a:rPr lang="en-IN" dirty="0" smtClean="0"/>
              <a:t> There is no siltation and consequent reduction in storage capacity.</a:t>
            </a:r>
          </a:p>
          <a:p>
            <a:r>
              <a:rPr lang="en-IN" dirty="0" smtClean="0"/>
              <a:t> There is no potential disaster like collapse as in the case of surface reservoirs.</a:t>
            </a:r>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56</a:t>
            </a:fld>
            <a:endParaRPr lang="en-IN" altLang="en-US"/>
          </a:p>
        </p:txBody>
      </p:sp>
    </p:spTree>
    <p:extLst>
      <p:ext uri="{BB962C8B-B14F-4D97-AF65-F5344CB8AC3E}">
        <p14:creationId xmlns:p14="http://schemas.microsoft.com/office/powerpoint/2010/main" val="3905562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749" y="554568"/>
            <a:ext cx="9613917" cy="752464"/>
          </a:xfrm>
        </p:spPr>
        <p:txBody>
          <a:bodyPr>
            <a:normAutofit fontScale="90000"/>
          </a:bodyPr>
          <a:lstStyle/>
          <a:p>
            <a:r>
              <a:rPr lang="en-IN" dirty="0" smtClean="0"/>
              <a:t>Impact Assessment Study</a:t>
            </a:r>
            <a:br>
              <a:rPr lang="en-IN" dirty="0" smtClean="0"/>
            </a:br>
            <a:endParaRPr lang="en-IN" dirty="0"/>
          </a:p>
        </p:txBody>
      </p:sp>
      <p:sp>
        <p:nvSpPr>
          <p:cNvPr id="3" name="Content Placeholder 2"/>
          <p:cNvSpPr>
            <a:spLocks noGrp="1"/>
          </p:cNvSpPr>
          <p:nvPr>
            <p:ph idx="1"/>
          </p:nvPr>
        </p:nvSpPr>
        <p:spPr>
          <a:xfrm>
            <a:off x="348437" y="1349851"/>
            <a:ext cx="9613917" cy="560906"/>
          </a:xfrm>
        </p:spPr>
        <p:txBody>
          <a:bodyPr>
            <a:normAutofit/>
          </a:bodyPr>
          <a:lstStyle/>
          <a:p>
            <a:r>
              <a:rPr lang="en-IN" dirty="0" smtClean="0"/>
              <a:t>The impacts of different structures are enumerated below</a:t>
            </a:r>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57</a:t>
            </a:fld>
            <a:endParaRPr lang="en-IN" altLang="en-US"/>
          </a:p>
        </p:txBody>
      </p:sp>
      <p:pic>
        <p:nvPicPr>
          <p:cNvPr id="207875" name="Picture 3"/>
          <p:cNvPicPr>
            <a:picLocks noChangeAspect="1" noChangeArrowheads="1"/>
          </p:cNvPicPr>
          <p:nvPr/>
        </p:nvPicPr>
        <p:blipFill>
          <a:blip r:embed="rId2"/>
          <a:srcRect/>
          <a:stretch>
            <a:fillRect/>
          </a:stretch>
        </p:blipFill>
        <p:spPr bwMode="auto">
          <a:xfrm>
            <a:off x="6271182" y="1994310"/>
            <a:ext cx="5484903" cy="4613124"/>
          </a:xfrm>
          <a:prstGeom prst="rect">
            <a:avLst/>
          </a:prstGeom>
          <a:ln w="88900" cap="sq" cmpd="thickThin">
            <a:solidFill>
              <a:srgbClr val="000000"/>
            </a:solidFill>
            <a:prstDash val="solid"/>
            <a:miter lim="800000"/>
          </a:ln>
          <a:effectLst>
            <a:innerShdw blurRad="76200">
              <a:srgbClr val="000000"/>
            </a:innerShdw>
          </a:effectLst>
        </p:spPr>
      </p:pic>
      <p:pic>
        <p:nvPicPr>
          <p:cNvPr id="207878" name="Picture 6"/>
          <p:cNvPicPr>
            <a:picLocks noChangeAspect="1" noChangeArrowheads="1"/>
          </p:cNvPicPr>
          <p:nvPr/>
        </p:nvPicPr>
        <p:blipFill>
          <a:blip r:embed="rId3"/>
          <a:srcRect/>
          <a:stretch>
            <a:fillRect/>
          </a:stretch>
        </p:blipFill>
        <p:spPr bwMode="auto">
          <a:xfrm>
            <a:off x="373390" y="1852363"/>
            <a:ext cx="5489034" cy="473764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782806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58</a:t>
            </a:fld>
            <a:endParaRPr lang="en-IN" altLang="en-US"/>
          </a:p>
        </p:txBody>
      </p:sp>
      <p:pic>
        <p:nvPicPr>
          <p:cNvPr id="208898" name="Picture 2"/>
          <p:cNvPicPr>
            <a:picLocks noChangeAspect="1" noChangeArrowheads="1"/>
          </p:cNvPicPr>
          <p:nvPr/>
        </p:nvPicPr>
        <p:blipFill>
          <a:blip r:embed="rId2"/>
          <a:srcRect/>
          <a:stretch>
            <a:fillRect/>
          </a:stretch>
        </p:blipFill>
        <p:spPr bwMode="auto">
          <a:xfrm>
            <a:off x="373391" y="217332"/>
            <a:ext cx="5781003" cy="3312212"/>
          </a:xfrm>
          <a:prstGeom prst="rect">
            <a:avLst/>
          </a:prstGeom>
          <a:ln w="88900" cap="sq" cmpd="thickThin">
            <a:solidFill>
              <a:srgbClr val="000000"/>
            </a:solidFill>
            <a:prstDash val="solid"/>
            <a:miter lim="800000"/>
          </a:ln>
          <a:effectLst>
            <a:innerShdw blurRad="76200">
              <a:srgbClr val="000000"/>
            </a:innerShdw>
          </a:effectLst>
        </p:spPr>
      </p:pic>
      <p:pic>
        <p:nvPicPr>
          <p:cNvPr id="208900" name="Picture 4"/>
          <p:cNvPicPr>
            <a:picLocks noChangeAspect="1" noChangeArrowheads="1"/>
          </p:cNvPicPr>
          <p:nvPr/>
        </p:nvPicPr>
        <p:blipFill>
          <a:blip r:embed="rId3"/>
          <a:srcRect/>
          <a:stretch>
            <a:fillRect/>
          </a:stretch>
        </p:blipFill>
        <p:spPr bwMode="auto">
          <a:xfrm>
            <a:off x="6796728" y="392513"/>
            <a:ext cx="5185344" cy="5255458"/>
          </a:xfrm>
          <a:prstGeom prst="rect">
            <a:avLst/>
          </a:prstGeom>
          <a:ln w="88900" cap="sq" cmpd="thickThin">
            <a:solidFill>
              <a:srgbClr val="000000"/>
            </a:solidFill>
            <a:prstDash val="solid"/>
            <a:miter lim="800000"/>
          </a:ln>
          <a:effectLst>
            <a:innerShdw blurRad="76200">
              <a:srgbClr val="000000"/>
            </a:innerShdw>
          </a:effectLst>
        </p:spPr>
      </p:pic>
      <p:pic>
        <p:nvPicPr>
          <p:cNvPr id="8" name="Picture 4"/>
          <p:cNvPicPr>
            <a:picLocks noChangeAspect="1" noChangeArrowheads="1"/>
          </p:cNvPicPr>
          <p:nvPr/>
        </p:nvPicPr>
        <p:blipFill>
          <a:blip r:embed="rId4"/>
          <a:srcRect/>
          <a:stretch>
            <a:fillRect/>
          </a:stretch>
        </p:blipFill>
        <p:spPr bwMode="auto">
          <a:xfrm>
            <a:off x="209929" y="3604182"/>
            <a:ext cx="6072974" cy="30364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446697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Harvesting  in past</a:t>
            </a:r>
            <a:endParaRPr lang="en-IN" dirty="0"/>
          </a:p>
        </p:txBody>
      </p:sp>
      <p:sp>
        <p:nvSpPr>
          <p:cNvPr id="3" name="Content Placeholder 2"/>
          <p:cNvSpPr>
            <a:spLocks noGrp="1"/>
          </p:cNvSpPr>
          <p:nvPr>
            <p:ph idx="1"/>
          </p:nvPr>
        </p:nvSpPr>
        <p:spPr>
          <a:xfrm>
            <a:off x="798535" y="1600200"/>
            <a:ext cx="4538343" cy="4873752"/>
          </a:xfrm>
        </p:spPr>
        <p:txBody>
          <a:bodyPr/>
          <a:lstStyle/>
          <a:p>
            <a:r>
              <a:rPr lang="en-US" dirty="0" smtClean="0"/>
              <a:t> March 22</a:t>
            </a:r>
            <a:r>
              <a:rPr lang="en-US" baseline="30000" dirty="0" smtClean="0"/>
              <a:t>nd</a:t>
            </a:r>
            <a:r>
              <a:rPr lang="en-US" dirty="0" smtClean="0"/>
              <a:t> was  world water day.</a:t>
            </a:r>
          </a:p>
          <a:p>
            <a:r>
              <a:rPr lang="en-US" dirty="0" smtClean="0"/>
              <a:t>Objective of celebrating such a day is to raise awareness not only about water , but also to show how water and energy are interlinked </a:t>
            </a:r>
            <a:r>
              <a:rPr lang="en-US" dirty="0" err="1" smtClean="0"/>
              <a:t>indepently</a:t>
            </a:r>
            <a:r>
              <a:rPr lang="en-US" dirty="0" smtClean="0"/>
              <a:t>.</a:t>
            </a:r>
          </a:p>
          <a:p>
            <a:endParaRPr lang="en-US" dirty="0" smtClean="0"/>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59</a:t>
            </a:fld>
            <a:endParaRPr lang="en-IN" altLang="en-US"/>
          </a:p>
        </p:txBody>
      </p:sp>
      <p:pic>
        <p:nvPicPr>
          <p:cNvPr id="175106" name="Picture 2"/>
          <p:cNvPicPr>
            <a:picLocks noChangeAspect="1" noChangeArrowheads="1"/>
          </p:cNvPicPr>
          <p:nvPr/>
        </p:nvPicPr>
        <p:blipFill>
          <a:blip r:embed="rId2"/>
          <a:srcRect/>
          <a:stretch>
            <a:fillRect/>
          </a:stretch>
        </p:blipFill>
        <p:spPr bwMode="auto">
          <a:xfrm>
            <a:off x="6636864" y="867390"/>
            <a:ext cx="3975055" cy="57569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41520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170" y="327511"/>
            <a:ext cx="4399942" cy="1293028"/>
          </a:xfrm>
        </p:spPr>
        <p:txBody>
          <a:bodyPr/>
          <a:lstStyle/>
          <a:p>
            <a:pPr algn="l"/>
            <a:r>
              <a:rPr lang="en-US" dirty="0" smtClean="0">
                <a:solidFill>
                  <a:srgbClr val="92D050"/>
                </a:solidFill>
                <a:latin typeface="Monotype Corsiva" panose="03010101010201010101" pitchFamily="66" charset="0"/>
              </a:rPr>
              <a:t>Background</a:t>
            </a:r>
            <a:endParaRPr lang="en-IN" dirty="0">
              <a:solidFill>
                <a:srgbClr val="92D050"/>
              </a:solidFill>
              <a:latin typeface="Monotype Corsiva" panose="03010101010201010101" pitchFamily="66"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8256577" y="132846"/>
            <a:ext cx="3608706" cy="6668238"/>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defRPr/>
            </a:pPr>
            <a:fld id="{ED44E34E-41C9-43E5-8ED1-FA2B0AD27B4B}" type="slidenum">
              <a:rPr lang="en-IN" altLang="en-US" smtClean="0"/>
              <a:pPr>
                <a:defRPr/>
              </a:pPr>
              <a:t>6</a:t>
            </a:fld>
            <a:endParaRPr lang="en-IN" altLang="en-US"/>
          </a:p>
        </p:txBody>
      </p:sp>
      <p:sp>
        <p:nvSpPr>
          <p:cNvPr id="5" name="Rectangle 4"/>
          <p:cNvSpPr/>
          <p:nvPr/>
        </p:nvSpPr>
        <p:spPr>
          <a:xfrm>
            <a:off x="327731" y="1560394"/>
            <a:ext cx="7928847" cy="3195290"/>
          </a:xfrm>
          <a:prstGeom prst="rect">
            <a:avLst/>
          </a:prstGeom>
        </p:spPr>
        <p:txBody>
          <a:bodyPr wrap="square" lIns="74733" tIns="37366" rIns="74733" bIns="37366">
            <a:spAutoFit/>
          </a:bodyPr>
          <a:lstStyle/>
          <a:p>
            <a:pPr>
              <a:buFont typeface="Wingdings" pitchFamily="2" charset="2"/>
              <a:buChar char="v"/>
            </a:pPr>
            <a:r>
              <a:rPr lang="en-IN" sz="2534" b="1" i="1" dirty="0">
                <a:solidFill>
                  <a:schemeClr val="accent6">
                    <a:lumMod val="50000"/>
                  </a:schemeClr>
                </a:solidFill>
              </a:rPr>
              <a:t>Ground water resource gets naturally recharged through percolation. </a:t>
            </a:r>
          </a:p>
          <a:p>
            <a:pPr>
              <a:buFont typeface="Wingdings" pitchFamily="2" charset="2"/>
              <a:buChar char="v"/>
            </a:pPr>
            <a:endParaRPr lang="en-US" sz="2534" b="1" i="1" dirty="0">
              <a:solidFill>
                <a:schemeClr val="accent6">
                  <a:lumMod val="50000"/>
                </a:schemeClr>
              </a:solidFill>
            </a:endParaRPr>
          </a:p>
          <a:p>
            <a:endParaRPr lang="en-IN" sz="2534" b="1" i="1" dirty="0">
              <a:solidFill>
                <a:schemeClr val="accent3">
                  <a:lumMod val="75000"/>
                </a:schemeClr>
              </a:solidFill>
            </a:endParaRPr>
          </a:p>
          <a:p>
            <a:pPr>
              <a:buFont typeface="Wingdings" pitchFamily="2" charset="2"/>
              <a:buChar char="v"/>
            </a:pPr>
            <a:r>
              <a:rPr lang="en-IN" sz="2534" b="1" i="1" dirty="0">
                <a:solidFill>
                  <a:schemeClr val="accent3">
                    <a:lumMod val="75000"/>
                  </a:schemeClr>
                </a:solidFill>
              </a:rPr>
              <a:t>But due to indiscriminate development and rapid urbanization, exposed surface for soil has been reduced drastically with resultant reduction in percolation of rainwater, thereby depleting ground water resource.</a:t>
            </a:r>
            <a:endParaRPr lang="en-IN" sz="2534" i="1" dirty="0">
              <a:solidFill>
                <a:schemeClr val="accent3">
                  <a:lumMod val="75000"/>
                </a:schemeClr>
              </a:solidFill>
            </a:endParaRPr>
          </a:p>
        </p:txBody>
      </p:sp>
    </p:spTree>
    <p:extLst>
      <p:ext uri="{BB962C8B-B14F-4D97-AF65-F5344CB8AC3E}">
        <p14:creationId xmlns:p14="http://schemas.microsoft.com/office/powerpoint/2010/main" val="287353955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8" y="0"/>
            <a:ext cx="9613917" cy="1143000"/>
          </a:xfrm>
        </p:spPr>
        <p:txBody>
          <a:bodyPr/>
          <a:lstStyle/>
          <a:p>
            <a:r>
              <a:rPr lang="en-US" dirty="0" smtClean="0"/>
              <a:t>Harvesting in past</a:t>
            </a:r>
            <a:endParaRPr lang="en-IN" dirty="0"/>
          </a:p>
        </p:txBody>
      </p:sp>
      <p:sp>
        <p:nvSpPr>
          <p:cNvPr id="10" name="Content Placeholder 9"/>
          <p:cNvSpPr>
            <a:spLocks noGrp="1"/>
          </p:cNvSpPr>
          <p:nvPr>
            <p:ph idx="1"/>
          </p:nvPr>
        </p:nvSpPr>
        <p:spPr>
          <a:xfrm>
            <a:off x="209928" y="1034848"/>
            <a:ext cx="8280225" cy="5823153"/>
          </a:xfrm>
        </p:spPr>
        <p:txBody>
          <a:bodyPr>
            <a:normAutofit/>
          </a:bodyPr>
          <a:lstStyle/>
          <a:p>
            <a:r>
              <a:rPr lang="en-US" dirty="0" smtClean="0"/>
              <a:t>More than 7000 years ago people of India knew about water  harvesting.</a:t>
            </a:r>
          </a:p>
          <a:p>
            <a:r>
              <a:rPr lang="en-US" dirty="0" smtClean="0"/>
              <a:t>Many harvesting techniques like </a:t>
            </a:r>
          </a:p>
          <a:p>
            <a:r>
              <a:rPr lang="en-US" b="1" dirty="0" err="1" smtClean="0">
                <a:solidFill>
                  <a:srgbClr val="7030A0"/>
                </a:solidFill>
              </a:rPr>
              <a:t>kere</a:t>
            </a:r>
            <a:r>
              <a:rPr lang="en-US" dirty="0" smtClean="0"/>
              <a:t>- storage tanks</a:t>
            </a:r>
          </a:p>
          <a:p>
            <a:r>
              <a:rPr lang="en-US" b="1" dirty="0" err="1" smtClean="0">
                <a:solidFill>
                  <a:srgbClr val="7030A0"/>
                </a:solidFill>
              </a:rPr>
              <a:t>phad</a:t>
            </a:r>
            <a:r>
              <a:rPr lang="en-US" dirty="0" smtClean="0"/>
              <a:t>-embankments,</a:t>
            </a:r>
          </a:p>
          <a:p>
            <a:r>
              <a:rPr lang="en-US" b="1" dirty="0" err="1" smtClean="0">
                <a:solidFill>
                  <a:srgbClr val="7030A0"/>
                </a:solidFill>
              </a:rPr>
              <a:t>kund</a:t>
            </a:r>
            <a:r>
              <a:rPr lang="en-US" dirty="0" smtClean="0"/>
              <a:t> –large domes</a:t>
            </a:r>
          </a:p>
          <a:p>
            <a:r>
              <a:rPr lang="en-US" b="1" dirty="0" err="1" smtClean="0">
                <a:solidFill>
                  <a:srgbClr val="7030A0"/>
                </a:solidFill>
              </a:rPr>
              <a:t>Naula</a:t>
            </a:r>
            <a:r>
              <a:rPr lang="en-US" dirty="0" smtClean="0"/>
              <a:t>-stone lined tank catches dripping water near springs and trees.</a:t>
            </a:r>
          </a:p>
          <a:p>
            <a:r>
              <a:rPr lang="en-US" b="1" dirty="0" smtClean="0">
                <a:solidFill>
                  <a:srgbClr val="7030A0"/>
                </a:solidFill>
              </a:rPr>
              <a:t>Zing</a:t>
            </a:r>
            <a:r>
              <a:rPr lang="en-US" dirty="0" smtClean="0"/>
              <a:t>-storages for glacial water</a:t>
            </a:r>
          </a:p>
          <a:p>
            <a:r>
              <a:rPr lang="en-US" b="1" dirty="0" smtClean="0">
                <a:solidFill>
                  <a:srgbClr val="7030A0"/>
                </a:solidFill>
              </a:rPr>
              <a:t>Bamboo drip system</a:t>
            </a:r>
            <a:r>
              <a:rPr lang="en-US" dirty="0" smtClean="0"/>
              <a:t>-network of bamboo pipes are used to collect water from hill springs.</a:t>
            </a:r>
          </a:p>
          <a:p>
            <a:r>
              <a:rPr lang="en-US" b="1" dirty="0" err="1" smtClean="0">
                <a:solidFill>
                  <a:srgbClr val="7030A0"/>
                </a:solidFill>
              </a:rPr>
              <a:t>Surangas</a:t>
            </a:r>
            <a:r>
              <a:rPr lang="en-US" dirty="0" smtClean="0"/>
              <a:t> –vertical excavations that collect water flowing down the slopes.</a:t>
            </a:r>
          </a:p>
          <a:p>
            <a:pPr>
              <a:buNone/>
            </a:pPr>
            <a:endParaRPr lang="en-IN" dirty="0"/>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60</a:t>
            </a:fld>
            <a:endParaRPr lang="en-IN" altLang="en-US"/>
          </a:p>
        </p:txBody>
      </p:sp>
      <p:pic>
        <p:nvPicPr>
          <p:cNvPr id="11" name="Content Placeholder 4" descr="WP_20140328_002.jpg"/>
          <p:cNvPicPr>
            <a:picLocks noChangeAspect="1"/>
          </p:cNvPicPr>
          <p:nvPr/>
        </p:nvPicPr>
        <p:blipFill>
          <a:blip r:embed="rId2" cstate="print"/>
          <a:srcRect l="3449" r="25843"/>
          <a:stretch>
            <a:fillRect/>
          </a:stretch>
        </p:blipFill>
        <p:spPr>
          <a:xfrm rot="5400000">
            <a:off x="7601368" y="1858751"/>
            <a:ext cx="4788306" cy="31404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5021219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descr="WP_20140328_004.jpg"/>
          <p:cNvPicPr>
            <a:picLocks noGrp="1" noChangeAspect="1"/>
          </p:cNvPicPr>
          <p:nvPr>
            <p:ph idx="1"/>
          </p:nvPr>
        </p:nvPicPr>
        <p:blipFill>
          <a:blip r:embed="rId2" cstate="print"/>
          <a:stretch>
            <a:fillRect/>
          </a:stretch>
        </p:blipFill>
        <p:spPr>
          <a:xfrm>
            <a:off x="665361" y="334119"/>
            <a:ext cx="5258333" cy="28613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61</a:t>
            </a:fld>
            <a:endParaRPr lang="en-IN" altLang="en-US"/>
          </a:p>
        </p:txBody>
      </p:sp>
      <p:pic>
        <p:nvPicPr>
          <p:cNvPr id="5" name="Picture 4" descr="WP_20140328_005.jpg"/>
          <p:cNvPicPr>
            <a:picLocks noChangeAspect="1"/>
          </p:cNvPicPr>
          <p:nvPr/>
        </p:nvPicPr>
        <p:blipFill>
          <a:blip r:embed="rId3" cstate="print"/>
          <a:stretch>
            <a:fillRect/>
          </a:stretch>
        </p:blipFill>
        <p:spPr>
          <a:xfrm>
            <a:off x="7088698" y="217332"/>
            <a:ext cx="4639432" cy="26061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Content Placeholder 6" descr="WP_20140328_003.jpg"/>
          <p:cNvPicPr>
            <a:picLocks noChangeAspect="1"/>
          </p:cNvPicPr>
          <p:nvPr/>
        </p:nvPicPr>
        <p:blipFill>
          <a:blip r:embed="rId4" cstate="print"/>
          <a:stretch>
            <a:fillRect/>
          </a:stretch>
        </p:blipFill>
        <p:spPr>
          <a:xfrm>
            <a:off x="3234696" y="3429000"/>
            <a:ext cx="5405613" cy="30364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17900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143" y="0"/>
            <a:ext cx="10594929" cy="1143000"/>
          </a:xfrm>
        </p:spPr>
        <p:txBody>
          <a:bodyPr/>
          <a:lstStyle/>
          <a:p>
            <a:r>
              <a:rPr lang="en-US" dirty="0" smtClean="0">
                <a:solidFill>
                  <a:srgbClr val="C00000"/>
                </a:solidFill>
              </a:rPr>
              <a:t>Opinions of geologists</a:t>
            </a:r>
            <a:endParaRPr lang="en-IN" dirty="0">
              <a:solidFill>
                <a:srgbClr val="C00000"/>
              </a:solidFill>
            </a:endParaRPr>
          </a:p>
        </p:txBody>
      </p:sp>
      <p:sp>
        <p:nvSpPr>
          <p:cNvPr id="3" name="Content Placeholder 2"/>
          <p:cNvSpPr>
            <a:spLocks noGrp="1"/>
          </p:cNvSpPr>
          <p:nvPr>
            <p:ph idx="1"/>
          </p:nvPr>
        </p:nvSpPr>
        <p:spPr>
          <a:xfrm>
            <a:off x="209928" y="1385211"/>
            <a:ext cx="7754679" cy="3508977"/>
          </a:xfrm>
        </p:spPr>
        <p:txBody>
          <a:bodyPr>
            <a:normAutofit fontScale="92500" lnSpcReduction="20000"/>
          </a:bodyPr>
          <a:lstStyle/>
          <a:p>
            <a:r>
              <a:rPr lang="en-US" sz="2943" dirty="0"/>
              <a:t>It has been known to us that for domestic purposes  like in case of apartments water recharge pit points have been suggested for improvement in ground water level.</a:t>
            </a:r>
          </a:p>
          <a:p>
            <a:r>
              <a:rPr lang="en-US" sz="2943" dirty="0"/>
              <a:t>The water recharge pit point helps really in </a:t>
            </a:r>
          </a:p>
          <a:p>
            <a:pPr>
              <a:buNone/>
            </a:pPr>
            <a:r>
              <a:rPr lang="en-US" sz="2943" dirty="0"/>
              <a:t> when the bore wells get dried up during summer. </a:t>
            </a:r>
          </a:p>
          <a:p>
            <a:pPr>
              <a:buFont typeface="Arial" pitchFamily="34" charset="0"/>
              <a:buChar char="•"/>
            </a:pPr>
            <a:r>
              <a:rPr lang="en-US" sz="2943" dirty="0"/>
              <a:t>  In  Hyderabad it has been made compulsory to have a water recharge pit for an apartment.</a:t>
            </a:r>
          </a:p>
          <a:p>
            <a:pPr>
              <a:buNone/>
            </a:pPr>
            <a:endParaRPr lang="en-US" sz="2943" dirty="0"/>
          </a:p>
          <a:p>
            <a:pPr>
              <a:buNone/>
            </a:pPr>
            <a:endParaRPr lang="en-US" sz="2943" dirty="0"/>
          </a:p>
          <a:p>
            <a:pPr>
              <a:buNone/>
            </a:pPr>
            <a:endParaRPr lang="en-US" sz="2943" dirty="0"/>
          </a:p>
          <a:p>
            <a:pPr>
              <a:buNone/>
            </a:pPr>
            <a:endParaRPr lang="en-IN" dirty="0"/>
          </a:p>
        </p:txBody>
      </p:sp>
      <p:sp>
        <p:nvSpPr>
          <p:cNvPr id="7" name="Slide Number Placeholder 6"/>
          <p:cNvSpPr>
            <a:spLocks noGrp="1"/>
          </p:cNvSpPr>
          <p:nvPr>
            <p:ph type="sldNum" sz="quarter" idx="12"/>
          </p:nvPr>
        </p:nvSpPr>
        <p:spPr/>
        <p:txBody>
          <a:bodyPr/>
          <a:lstStyle/>
          <a:p>
            <a:pPr>
              <a:defRPr/>
            </a:pPr>
            <a:fld id="{ED44E34E-41C9-43E5-8ED1-FA2B0AD27B4B}" type="slidenum">
              <a:rPr lang="en-IN" altLang="en-US" smtClean="0"/>
              <a:pPr>
                <a:defRPr/>
              </a:pPr>
              <a:t>62</a:t>
            </a:fld>
            <a:endParaRPr lang="en-IN" altLang="en-US"/>
          </a:p>
        </p:txBody>
      </p:sp>
      <p:pic>
        <p:nvPicPr>
          <p:cNvPr id="5" name="Picture 4" descr="g2.JPG"/>
          <p:cNvPicPr>
            <a:picLocks noChangeAspect="1"/>
          </p:cNvPicPr>
          <p:nvPr/>
        </p:nvPicPr>
        <p:blipFill>
          <a:blip r:embed="rId2"/>
          <a:stretch>
            <a:fillRect/>
          </a:stretch>
        </p:blipFill>
        <p:spPr>
          <a:xfrm>
            <a:off x="7964607" y="0"/>
            <a:ext cx="3842282" cy="6858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descr="g3.JPG"/>
          <p:cNvPicPr>
            <a:picLocks noChangeAspect="1"/>
          </p:cNvPicPr>
          <p:nvPr/>
        </p:nvPicPr>
        <p:blipFill>
          <a:blip r:embed="rId3"/>
          <a:stretch>
            <a:fillRect/>
          </a:stretch>
        </p:blipFill>
        <p:spPr>
          <a:xfrm>
            <a:off x="2592361" y="4655274"/>
            <a:ext cx="3702151" cy="1981101"/>
          </a:xfrm>
          <a:prstGeom prst="rect">
            <a:avLst/>
          </a:prstGeom>
        </p:spPr>
      </p:pic>
    </p:spTree>
    <p:extLst>
      <p:ext uri="{BB962C8B-B14F-4D97-AF65-F5344CB8AC3E}">
        <p14:creationId xmlns:p14="http://schemas.microsoft.com/office/powerpoint/2010/main" val="79250255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28" y="0"/>
            <a:ext cx="10594929" cy="1143000"/>
          </a:xfrm>
        </p:spPr>
        <p:txBody>
          <a:bodyPr/>
          <a:lstStyle/>
          <a:p>
            <a:r>
              <a:rPr lang="en-US" dirty="0" smtClean="0">
                <a:solidFill>
                  <a:srgbClr val="C00000"/>
                </a:solidFill>
              </a:rPr>
              <a:t>Opinions of geologists</a:t>
            </a:r>
            <a:endParaRPr lang="en-IN" dirty="0">
              <a:solidFill>
                <a:srgbClr val="C00000"/>
              </a:solidFill>
            </a:endParaRPr>
          </a:p>
        </p:txBody>
      </p:sp>
      <p:sp>
        <p:nvSpPr>
          <p:cNvPr id="3" name="Content Placeholder 2"/>
          <p:cNvSpPr>
            <a:spLocks noGrp="1"/>
          </p:cNvSpPr>
          <p:nvPr>
            <p:ph idx="1"/>
          </p:nvPr>
        </p:nvSpPr>
        <p:spPr>
          <a:xfrm>
            <a:off x="548572" y="1151635"/>
            <a:ext cx="10594929" cy="4525963"/>
          </a:xfrm>
        </p:spPr>
        <p:txBody>
          <a:bodyPr/>
          <a:lstStyle/>
          <a:p>
            <a:r>
              <a:rPr lang="en-US" dirty="0" smtClean="0"/>
              <a:t>For agricultural purposes check dams are constructed across rivers .</a:t>
            </a:r>
          </a:p>
          <a:p>
            <a:r>
              <a:rPr lang="en-US" dirty="0" smtClean="0"/>
              <a:t>These help in recharging of surrounding bore wells in agricultural fields.</a:t>
            </a:r>
            <a:endParaRPr lang="en-IN" dirty="0"/>
          </a:p>
        </p:txBody>
      </p:sp>
      <p:sp>
        <p:nvSpPr>
          <p:cNvPr id="6" name="Slide Number Placeholder 5"/>
          <p:cNvSpPr>
            <a:spLocks noGrp="1"/>
          </p:cNvSpPr>
          <p:nvPr>
            <p:ph type="sldNum" sz="quarter" idx="12"/>
          </p:nvPr>
        </p:nvSpPr>
        <p:spPr/>
        <p:txBody>
          <a:bodyPr/>
          <a:lstStyle/>
          <a:p>
            <a:pPr>
              <a:defRPr/>
            </a:pPr>
            <a:fld id="{ED44E34E-41C9-43E5-8ED1-FA2B0AD27B4B}" type="slidenum">
              <a:rPr lang="en-IN" altLang="en-US" smtClean="0"/>
              <a:pPr>
                <a:defRPr/>
              </a:pPr>
              <a:t>63</a:t>
            </a:fld>
            <a:endParaRPr lang="en-IN" altLang="en-US"/>
          </a:p>
        </p:txBody>
      </p:sp>
      <p:pic>
        <p:nvPicPr>
          <p:cNvPr id="5" name="Picture 2"/>
          <p:cNvPicPr>
            <a:picLocks noChangeAspect="1" noChangeArrowheads="1"/>
          </p:cNvPicPr>
          <p:nvPr/>
        </p:nvPicPr>
        <p:blipFill>
          <a:blip r:embed="rId2"/>
          <a:srcRect/>
          <a:stretch>
            <a:fillRect/>
          </a:stretch>
        </p:blipFill>
        <p:spPr bwMode="auto">
          <a:xfrm>
            <a:off x="718648" y="2892852"/>
            <a:ext cx="9906500" cy="2961848"/>
          </a:xfrm>
          <a:prstGeom prst="rect">
            <a:avLst/>
          </a:prstGeom>
          <a:noFill/>
          <a:ln w="9525">
            <a:noFill/>
            <a:miter lim="800000"/>
            <a:headEnd/>
            <a:tailEnd/>
          </a:ln>
          <a:effectLst/>
        </p:spPr>
      </p:pic>
    </p:spTree>
    <p:extLst>
      <p:ext uri="{BB962C8B-B14F-4D97-AF65-F5344CB8AC3E}">
        <p14:creationId xmlns:p14="http://schemas.microsoft.com/office/powerpoint/2010/main" val="94895477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4420" y="82849"/>
            <a:ext cx="3312068" cy="509301"/>
          </a:xfrm>
        </p:spPr>
        <p:txBody>
          <a:bodyPr>
            <a:normAutofit fontScale="90000"/>
          </a:bodyPr>
          <a:lstStyle/>
          <a:p>
            <a:r>
              <a:rPr lang="en-US" dirty="0" smtClean="0"/>
              <a:t>Conclusion </a:t>
            </a:r>
            <a:endParaRPr lang="en-IN" dirty="0"/>
          </a:p>
        </p:txBody>
      </p:sp>
      <p:sp>
        <p:nvSpPr>
          <p:cNvPr id="5" name="Text Placeholder 4"/>
          <p:cNvSpPr>
            <a:spLocks noGrp="1"/>
          </p:cNvSpPr>
          <p:nvPr>
            <p:ph type="body" idx="1"/>
          </p:nvPr>
        </p:nvSpPr>
        <p:spPr>
          <a:xfrm>
            <a:off x="373391" y="626089"/>
            <a:ext cx="4708857" cy="658368"/>
          </a:xfrm>
        </p:spPr>
        <p:txBody>
          <a:bodyPr>
            <a:normAutofit fontScale="92500" lnSpcReduction="20000"/>
          </a:bodyPr>
          <a:lstStyle/>
          <a:p>
            <a:r>
              <a:rPr lang="en-US" dirty="0" smtClean="0"/>
              <a:t>Advantages  of artificial recharge</a:t>
            </a:r>
            <a:endParaRPr lang="en-IN" dirty="0"/>
          </a:p>
        </p:txBody>
      </p:sp>
      <p:sp>
        <p:nvSpPr>
          <p:cNvPr id="3" name="Content Placeholder 2"/>
          <p:cNvSpPr>
            <a:spLocks noGrp="1"/>
          </p:cNvSpPr>
          <p:nvPr>
            <p:ph sz="half" idx="2"/>
          </p:nvPr>
        </p:nvSpPr>
        <p:spPr>
          <a:xfrm>
            <a:off x="209928" y="1034847"/>
            <a:ext cx="5360526" cy="6056729"/>
          </a:xfrm>
        </p:spPr>
        <p:txBody>
          <a:bodyPr>
            <a:normAutofit/>
          </a:bodyPr>
          <a:lstStyle/>
          <a:p>
            <a:endParaRPr lang="en-IN" dirty="0" smtClean="0"/>
          </a:p>
          <a:p>
            <a:r>
              <a:rPr lang="en-IN" sz="1962" dirty="0"/>
              <a:t>The technology is appropriate and generally well understood by both the technologists and the general population. </a:t>
            </a:r>
          </a:p>
          <a:p>
            <a:r>
              <a:rPr lang="en-IN" sz="2125" dirty="0"/>
              <a:t>Recharge can significantly increase the sustainable yield of an aquifer. </a:t>
            </a:r>
          </a:p>
          <a:p>
            <a:r>
              <a:rPr lang="en-IN" sz="2125" dirty="0"/>
              <a:t>Recharge methods are environmentally attractive, particularly in arid regions. </a:t>
            </a:r>
          </a:p>
          <a:p>
            <a:r>
              <a:rPr lang="en-IN" sz="2125" dirty="0"/>
              <a:t>Most aquifer recharge systems are easy to operate. </a:t>
            </a:r>
          </a:p>
          <a:p>
            <a:r>
              <a:rPr lang="en-IN" sz="2125" dirty="0"/>
              <a:t>In many river basins, control of surface-water run-off to provide aquifer recharge reduces sedimentation problems. </a:t>
            </a:r>
          </a:p>
          <a:p>
            <a:pPr>
              <a:buNone/>
            </a:pPr>
            <a:endParaRPr lang="en-IN" dirty="0"/>
          </a:p>
        </p:txBody>
      </p:sp>
      <p:sp>
        <p:nvSpPr>
          <p:cNvPr id="6" name="Text Placeholder 5"/>
          <p:cNvSpPr>
            <a:spLocks noGrp="1"/>
          </p:cNvSpPr>
          <p:nvPr>
            <p:ph type="body" sz="quarter" idx="3"/>
          </p:nvPr>
        </p:nvSpPr>
        <p:spPr>
          <a:xfrm>
            <a:off x="6504758" y="626089"/>
            <a:ext cx="4708857" cy="658368"/>
          </a:xfrm>
        </p:spPr>
        <p:txBody>
          <a:bodyPr>
            <a:normAutofit fontScale="92500" lnSpcReduction="20000"/>
          </a:bodyPr>
          <a:lstStyle/>
          <a:p>
            <a:r>
              <a:rPr lang="en-US" dirty="0" smtClean="0"/>
              <a:t>Disadvantages  of artificial recharge</a:t>
            </a:r>
            <a:endParaRPr lang="en-IN" dirty="0" smtClean="0"/>
          </a:p>
        </p:txBody>
      </p:sp>
      <p:sp>
        <p:nvSpPr>
          <p:cNvPr id="7" name="Content Placeholder 6"/>
          <p:cNvSpPr>
            <a:spLocks noGrp="1"/>
          </p:cNvSpPr>
          <p:nvPr>
            <p:ph sz="quarter" idx="4"/>
          </p:nvPr>
        </p:nvSpPr>
        <p:spPr>
          <a:xfrm>
            <a:off x="5804030" y="1268423"/>
            <a:ext cx="5584767" cy="5589577"/>
          </a:xfrm>
        </p:spPr>
        <p:txBody>
          <a:bodyPr>
            <a:normAutofit fontScale="92500" lnSpcReduction="20000"/>
          </a:bodyPr>
          <a:lstStyle/>
          <a:p>
            <a:endParaRPr lang="en-IN" dirty="0" smtClean="0"/>
          </a:p>
          <a:p>
            <a:r>
              <a:rPr lang="en-IN" dirty="0" smtClean="0"/>
              <a:t>In the absence of financial incentives, laws, or other regulations to encourage landowners to maintain drainage wells adequately, the wells may fall into disrepair and ultimately become sources of groundwater contamination. </a:t>
            </a:r>
          </a:p>
          <a:p>
            <a:r>
              <a:rPr lang="en-IN" dirty="0" smtClean="0"/>
              <a:t> There is a potential for contamination of the groundwater from injected surface-water run-off, especially from agricultural fields and road surfaces. In most cases, the surface-water run-off is not pre-treated before injection. </a:t>
            </a:r>
          </a:p>
          <a:p>
            <a:r>
              <a:rPr lang="en-IN" dirty="0" smtClean="0"/>
              <a:t>Recharge can degrade the aquifer unless quality control of the injected water is adequate. </a:t>
            </a:r>
          </a:p>
          <a:p>
            <a:r>
              <a:rPr lang="en-IN" dirty="0" smtClean="0"/>
              <a:t> Unless significant volumes of water are injected in an aquifer, groundwater recharge may not be economically </a:t>
            </a:r>
          </a:p>
          <a:p>
            <a:pPr>
              <a:buNone/>
            </a:pPr>
            <a:r>
              <a:rPr lang="en-IN" dirty="0" smtClean="0"/>
              <a:t>     feasible. </a:t>
            </a:r>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64</a:t>
            </a:fld>
            <a:endParaRPr lang="en-IN" altLang="en-US"/>
          </a:p>
        </p:txBody>
      </p:sp>
    </p:spTree>
    <p:extLst>
      <p:ext uri="{BB962C8B-B14F-4D97-AF65-F5344CB8AC3E}">
        <p14:creationId xmlns:p14="http://schemas.microsoft.com/office/powerpoint/2010/main" val="26174193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Recommendation</a:t>
            </a:r>
            <a:endParaRPr lang="en-IN" dirty="0"/>
          </a:p>
        </p:txBody>
      </p:sp>
      <p:sp>
        <p:nvSpPr>
          <p:cNvPr id="9" name="Content Placeholder 8"/>
          <p:cNvSpPr>
            <a:spLocks noGrp="1"/>
          </p:cNvSpPr>
          <p:nvPr>
            <p:ph idx="1"/>
          </p:nvPr>
        </p:nvSpPr>
        <p:spPr/>
        <p:txBody>
          <a:bodyPr/>
          <a:lstStyle/>
          <a:p>
            <a:r>
              <a:rPr lang="en-US" dirty="0" smtClean="0"/>
              <a:t>Hence we strongly recommend to increase ground water level for domestic purposes by RTRWH etc,..</a:t>
            </a:r>
          </a:p>
          <a:p>
            <a:pPr>
              <a:buNone/>
            </a:pPr>
            <a:endParaRPr lang="en-US" dirty="0" smtClean="0"/>
          </a:p>
          <a:p>
            <a:r>
              <a:rPr lang="en-US" dirty="0" smtClean="0"/>
              <a:t>As an individual we should try our level best for sustainability of ground water levels for future generations without compromising their  needs by implementing recharge methods.</a:t>
            </a:r>
            <a:endParaRPr lang="en-IN" dirty="0"/>
          </a:p>
        </p:txBody>
      </p:sp>
      <p:sp>
        <p:nvSpPr>
          <p:cNvPr id="3" name="Slide Number Placeholder 2"/>
          <p:cNvSpPr>
            <a:spLocks noGrp="1"/>
          </p:cNvSpPr>
          <p:nvPr>
            <p:ph type="sldNum" sz="quarter" idx="12"/>
          </p:nvPr>
        </p:nvSpPr>
        <p:spPr/>
        <p:txBody>
          <a:bodyPr/>
          <a:lstStyle/>
          <a:p>
            <a:pPr>
              <a:defRPr/>
            </a:pPr>
            <a:fld id="{C2FA3AB7-4D9E-4DAF-9041-651523DA8DD2}" type="slidenum">
              <a:rPr lang="en-IN" altLang="en-US" smtClean="0"/>
              <a:pPr>
                <a:defRPr/>
              </a:pPr>
              <a:t>65</a:t>
            </a:fld>
            <a:endParaRPr lang="en-IN" altLang="en-US"/>
          </a:p>
        </p:txBody>
      </p:sp>
    </p:spTree>
    <p:extLst>
      <p:ext uri="{BB962C8B-B14F-4D97-AF65-F5344CB8AC3E}">
        <p14:creationId xmlns:p14="http://schemas.microsoft.com/office/powerpoint/2010/main" val="8863916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biblography</a:t>
            </a:r>
            <a:endParaRPr lang="en-IN" dirty="0"/>
          </a:p>
        </p:txBody>
      </p:sp>
      <p:sp>
        <p:nvSpPr>
          <p:cNvPr id="3" name="Content Placeholder 2"/>
          <p:cNvSpPr>
            <a:spLocks noGrp="1"/>
          </p:cNvSpPr>
          <p:nvPr>
            <p:ph idx="1"/>
          </p:nvPr>
        </p:nvSpPr>
        <p:spPr>
          <a:xfrm>
            <a:off x="798536" y="1600200"/>
            <a:ext cx="9968982" cy="5257800"/>
          </a:xfrm>
        </p:spPr>
        <p:txBody>
          <a:bodyPr/>
          <a:lstStyle/>
          <a:p>
            <a:r>
              <a:rPr lang="en-IN" sz="2289" dirty="0">
                <a:hlinkClick r:id="rId3"/>
              </a:rPr>
              <a:t>https://www.google.co.in/search?q=injection+well+for+groundwater+recharge&amp;newwindow=1&amp;source=lnms&amp;tbm=isch&amp;sa=X&amp;ei=YR4rU6buD4GJrAe63oDgCg&amp;ved=0CAgQ_AUoAQ&amp;biw=1366&amp;bih=667#imgdii=_</a:t>
            </a:r>
            <a:endParaRPr lang="en-IN" sz="2289" dirty="0"/>
          </a:p>
          <a:p>
            <a:r>
              <a:rPr lang="en-IN" sz="2289" dirty="0"/>
              <a:t>Samvardhan%20Water%20Harvest%20Systems.htm</a:t>
            </a:r>
          </a:p>
          <a:p>
            <a:r>
              <a:rPr lang="en-IN" sz="2289" dirty="0">
                <a:hlinkClick r:id="rId4"/>
              </a:rPr>
              <a:t>http://www.slideshare.net/cpkumar/hydrologic-design-of-a-percolation-tank-2490249</a:t>
            </a:r>
            <a:endParaRPr lang="en-IN" sz="2289" dirty="0"/>
          </a:p>
          <a:p>
            <a:r>
              <a:rPr lang="en-IN" sz="2289" dirty="0">
                <a:hlinkClick r:id="rId5"/>
              </a:rPr>
              <a:t>http://en.wikipedia.org/wiki/Water_pipe_percolator</a:t>
            </a:r>
            <a:endParaRPr lang="en-IN" sz="2289" dirty="0"/>
          </a:p>
          <a:p>
            <a:r>
              <a:rPr lang="en-US" sz="2289" dirty="0" err="1"/>
              <a:t>Interviews,THE</a:t>
            </a:r>
            <a:r>
              <a:rPr lang="en-US" sz="2289" dirty="0"/>
              <a:t> HINDU newspaper</a:t>
            </a:r>
          </a:p>
          <a:p>
            <a:pPr>
              <a:buNone/>
            </a:pPr>
            <a:r>
              <a:rPr lang="en-US" sz="2289" dirty="0" err="1"/>
              <a:t>Ecopies</a:t>
            </a:r>
            <a:r>
              <a:rPr lang="en-US" sz="2289" dirty="0"/>
              <a:t>:</a:t>
            </a:r>
            <a:endParaRPr lang="en-IN" sz="2289" dirty="0"/>
          </a:p>
          <a:p>
            <a:endParaRPr lang="en-IN" dirty="0"/>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66</a:t>
            </a:fld>
            <a:endParaRPr lang="en-IN" altLang="en-US"/>
          </a:p>
        </p:txBody>
      </p:sp>
      <p:graphicFrame>
        <p:nvGraphicFramePr>
          <p:cNvPr id="4098" name="Object 2"/>
          <p:cNvGraphicFramePr>
            <a:graphicFrameLocks noChangeAspect="1"/>
          </p:cNvGraphicFramePr>
          <p:nvPr/>
        </p:nvGraphicFramePr>
        <p:xfrm>
          <a:off x="1424482" y="5706365"/>
          <a:ext cx="1463732" cy="560578"/>
        </p:xfrm>
        <a:graphic>
          <a:graphicData uri="http://schemas.openxmlformats.org/presentationml/2006/ole">
            <mc:AlternateContent xmlns:mc="http://schemas.openxmlformats.org/markup-compatibility/2006">
              <mc:Choice xmlns:v="urn:schemas-microsoft-com:vml" Requires="v">
                <p:oleObj spid="_x0000_s1074" name="Packager Shell Object" showAsIcon="1" r:id="rId6" imgW="1791000" imgH="685800" progId="Package">
                  <p:embed/>
                </p:oleObj>
              </mc:Choice>
              <mc:Fallback>
                <p:oleObj name="Packager Shell Object" showAsIcon="1" r:id="rId6" imgW="1791000" imgH="685800" progId="Packag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4482" y="5706365"/>
                        <a:ext cx="1463732" cy="56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3293089" y="5823153"/>
          <a:ext cx="2543364" cy="560578"/>
        </p:xfrm>
        <a:graphic>
          <a:graphicData uri="http://schemas.openxmlformats.org/presentationml/2006/ole">
            <mc:AlternateContent xmlns:mc="http://schemas.openxmlformats.org/markup-compatibility/2006">
              <mc:Choice xmlns:v="urn:schemas-microsoft-com:vml" Requires="v">
                <p:oleObj spid="_x0000_s1075" name="Packager Shell Object" showAsIcon="1" r:id="rId8" imgW="3112200" imgH="685800" progId="Package">
                  <p:embed/>
                </p:oleObj>
              </mc:Choice>
              <mc:Fallback>
                <p:oleObj name="Packager Shell Object" showAsIcon="1" r:id="rId8" imgW="3112200" imgH="685800" progId="Packag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3089" y="5823153"/>
                        <a:ext cx="2543364" cy="56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5979212" y="5823153"/>
          <a:ext cx="3240194" cy="560578"/>
        </p:xfrm>
        <a:graphic>
          <a:graphicData uri="http://schemas.openxmlformats.org/presentationml/2006/ole">
            <mc:AlternateContent xmlns:mc="http://schemas.openxmlformats.org/markup-compatibility/2006">
              <mc:Choice xmlns:v="urn:schemas-microsoft-com:vml" Requires="v">
                <p:oleObj spid="_x0000_s1076" name="Packager Shell Object" showAsIcon="1" r:id="rId10" imgW="3963240" imgH="685800" progId="Package">
                  <p:embed/>
                </p:oleObj>
              </mc:Choice>
              <mc:Fallback>
                <p:oleObj name="Packager Shell Object" showAsIcon="1" r:id="rId10" imgW="3963240" imgH="685800" progId="Packag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9212" y="5823153"/>
                        <a:ext cx="3240194" cy="56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23057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Content Placeholder 4" descr="rose_thank_you_greeting_card.jpg"/>
          <p:cNvPicPr>
            <a:picLocks noGrp="1" noChangeAspect="1"/>
          </p:cNvPicPr>
          <p:nvPr>
            <p:ph idx="1"/>
          </p:nvPr>
        </p:nvPicPr>
        <p:blipFill>
          <a:blip r:embed="rId2"/>
          <a:stretch>
            <a:fillRect/>
          </a:stretch>
        </p:blipFill>
        <p:spPr>
          <a:xfrm>
            <a:off x="3409877" y="450908"/>
            <a:ext cx="5971750" cy="5971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67</a:t>
            </a:fld>
            <a:endParaRPr lang="en-IN" altLang="en-US"/>
          </a:p>
        </p:txBody>
      </p:sp>
    </p:spTree>
    <p:extLst>
      <p:ext uri="{BB962C8B-B14F-4D97-AF65-F5344CB8AC3E}">
        <p14:creationId xmlns:p14="http://schemas.microsoft.com/office/powerpoint/2010/main" val="295622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813" y="381000"/>
            <a:ext cx="8314076" cy="1293028"/>
          </a:xfrm>
        </p:spPr>
        <p:txBody>
          <a:bodyPr>
            <a:normAutofit/>
          </a:bodyPr>
          <a:lstStyle/>
          <a:p>
            <a:r>
              <a:rPr lang="en-US" dirty="0" smtClean="0">
                <a:solidFill>
                  <a:srgbClr val="FFC000"/>
                </a:solidFill>
                <a:latin typeface="Algerian" panose="04020705040A02060702" pitchFamily="82" charset="0"/>
              </a:rPr>
              <a:t>WHY ARTIFICIAL RECHARGE</a:t>
            </a:r>
            <a:r>
              <a:rPr lang="en-US" dirty="0" smtClean="0">
                <a:solidFill>
                  <a:srgbClr val="FFC000"/>
                </a:solidFill>
              </a:rPr>
              <a:t>?????</a:t>
            </a:r>
            <a:endParaRPr lang="en-IN" dirty="0">
              <a:solidFill>
                <a:srgbClr val="FFC000"/>
              </a:solidFill>
            </a:endParaRPr>
          </a:p>
        </p:txBody>
      </p:sp>
      <p:sp>
        <p:nvSpPr>
          <p:cNvPr id="3" name="Content Placeholder 2"/>
          <p:cNvSpPr>
            <a:spLocks noGrp="1"/>
          </p:cNvSpPr>
          <p:nvPr>
            <p:ph idx="1"/>
          </p:nvPr>
        </p:nvSpPr>
        <p:spPr>
          <a:xfrm>
            <a:off x="798536" y="1600200"/>
            <a:ext cx="9968982" cy="4873752"/>
          </a:xfrm>
        </p:spPr>
        <p:txBody>
          <a:bodyPr>
            <a:normAutofit/>
          </a:bodyPr>
          <a:lstStyle/>
          <a:p>
            <a:r>
              <a:rPr lang="en-IN" dirty="0" smtClean="0">
                <a:solidFill>
                  <a:srgbClr val="00B050"/>
                </a:solidFill>
              </a:rPr>
              <a:t>In most low rainfall areas of the country the availability of utilizable surface water is so low that people have to depend largely on ground water for agriculture and domestic use.</a:t>
            </a:r>
          </a:p>
          <a:p>
            <a:r>
              <a:rPr lang="en-IN" dirty="0" smtClean="0">
                <a:solidFill>
                  <a:srgbClr val="00B050"/>
                </a:solidFill>
              </a:rPr>
              <a:t>The problem has been further compounded due to large-scale urbanization and growth of mega cities, which has drastically reduced open lands for natural recharge. </a:t>
            </a:r>
          </a:p>
          <a:p>
            <a:r>
              <a:rPr lang="en-IN" dirty="0" smtClean="0">
                <a:solidFill>
                  <a:srgbClr val="00B050"/>
                </a:solidFill>
              </a:rPr>
              <a:t>In hard rock areas there are large variations in ground water availability even from village to village.</a:t>
            </a:r>
          </a:p>
          <a:p>
            <a:r>
              <a:rPr lang="en-IN" dirty="0" smtClean="0">
                <a:solidFill>
                  <a:srgbClr val="00B050"/>
                </a:solidFill>
              </a:rPr>
              <a:t>In order to improve the ground water situation it is necessary to artificially recharge the depleted ground water aquifers.</a:t>
            </a:r>
            <a:endParaRPr lang="en-IN" dirty="0">
              <a:solidFill>
                <a:srgbClr val="00B050"/>
              </a:solidFill>
            </a:endParaRPr>
          </a:p>
        </p:txBody>
      </p:sp>
      <p:sp>
        <p:nvSpPr>
          <p:cNvPr id="4" name="Slide Number Placeholder 3"/>
          <p:cNvSpPr>
            <a:spLocks noGrp="1"/>
          </p:cNvSpPr>
          <p:nvPr>
            <p:ph type="sldNum" sz="quarter" idx="12"/>
          </p:nvPr>
        </p:nvSpPr>
        <p:spPr/>
        <p:txBody>
          <a:bodyPr/>
          <a:lstStyle/>
          <a:p>
            <a:pPr>
              <a:defRPr/>
            </a:pPr>
            <a:fld id="{ED44E34E-41C9-43E5-8ED1-FA2B0AD27B4B}" type="slidenum">
              <a:rPr lang="en-IN" altLang="en-US" smtClean="0"/>
              <a:pPr>
                <a:defRPr/>
              </a:pPr>
              <a:t>7</a:t>
            </a:fld>
            <a:endParaRPr lang="en-IN" altLang="en-US"/>
          </a:p>
        </p:txBody>
      </p:sp>
    </p:spTree>
    <p:extLst>
      <p:ext uri="{BB962C8B-B14F-4D97-AF65-F5344CB8AC3E}">
        <p14:creationId xmlns:p14="http://schemas.microsoft.com/office/powerpoint/2010/main" val="1087584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489" y="282821"/>
            <a:ext cx="8314076" cy="746126"/>
          </a:xfrm>
        </p:spPr>
        <p:txBody>
          <a:bodyPr/>
          <a:lstStyle/>
          <a:p>
            <a:r>
              <a:rPr lang="en-US" dirty="0" smtClean="0">
                <a:solidFill>
                  <a:schemeClr val="accent1"/>
                </a:solidFill>
              </a:rPr>
              <a:t>TOPICS TO BE DISCUSSED</a:t>
            </a:r>
            <a:endParaRPr lang="en-IN" dirty="0">
              <a:solidFill>
                <a:schemeClr val="accent1"/>
              </a:solidFill>
            </a:endParaRPr>
          </a:p>
        </p:txBody>
      </p:sp>
      <p:sp>
        <p:nvSpPr>
          <p:cNvPr id="5" name="Slide Number Placeholder 4"/>
          <p:cNvSpPr>
            <a:spLocks noGrp="1"/>
          </p:cNvSpPr>
          <p:nvPr>
            <p:ph type="sldNum" sz="quarter" idx="12"/>
          </p:nvPr>
        </p:nvSpPr>
        <p:spPr/>
        <p:txBody>
          <a:bodyPr/>
          <a:lstStyle/>
          <a:p>
            <a:pPr>
              <a:defRPr/>
            </a:pPr>
            <a:fld id="{ED44E34E-41C9-43E5-8ED1-FA2B0AD27B4B}" type="slidenum">
              <a:rPr lang="en-IN" altLang="en-US" smtClean="0"/>
              <a:pPr>
                <a:defRPr/>
              </a:pPr>
              <a:t>8</a:t>
            </a:fld>
            <a:endParaRPr lang="en-IN" altLang="en-US"/>
          </a:p>
        </p:txBody>
      </p:sp>
      <p:pic>
        <p:nvPicPr>
          <p:cNvPr id="1028" name="Picture 4"/>
          <p:cNvPicPr>
            <a:picLocks noChangeAspect="1" noChangeArrowheads="1"/>
          </p:cNvPicPr>
          <p:nvPr/>
        </p:nvPicPr>
        <p:blipFill>
          <a:blip r:embed="rId2"/>
          <a:srcRect/>
          <a:stretch>
            <a:fillRect/>
          </a:stretch>
        </p:blipFill>
        <p:spPr bwMode="auto">
          <a:xfrm>
            <a:off x="974568" y="1642308"/>
            <a:ext cx="10242865" cy="4589349"/>
          </a:xfrm>
          <a:prstGeom prst="rect">
            <a:avLst/>
          </a:prstGeom>
          <a:noFill/>
          <a:ln w="9525">
            <a:noFill/>
            <a:miter lim="800000"/>
            <a:headEnd/>
            <a:tailEnd/>
          </a:ln>
          <a:effectLst/>
        </p:spPr>
      </p:pic>
    </p:spTree>
    <p:extLst>
      <p:ext uri="{BB962C8B-B14F-4D97-AF65-F5344CB8AC3E}">
        <p14:creationId xmlns:p14="http://schemas.microsoft.com/office/powerpoint/2010/main" val="229685875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965199"/>
            <a:ext cx="8610600" cy="876301"/>
          </a:xfrm>
        </p:spPr>
        <p:txBody>
          <a:bodyPr/>
          <a:lstStyle/>
          <a:p>
            <a:r>
              <a:rPr lang="en-IN" b="1" dirty="0" smtClean="0">
                <a:solidFill>
                  <a:srgbClr val="00B0F0"/>
                </a:solidFill>
                <a:latin typeface="Adobe Song Std L" panose="02020300000000000000" pitchFamily="18" charset="-128"/>
                <a:ea typeface="Adobe Song Std L" panose="02020300000000000000" pitchFamily="18" charset="-128"/>
              </a:rPr>
              <a:t>Percolation Tank</a:t>
            </a:r>
            <a:endParaRPr lang="en-IN" dirty="0">
              <a:solidFill>
                <a:srgbClr val="00B0F0"/>
              </a:solidFill>
              <a:latin typeface="Adobe Song Std L" panose="02020300000000000000" pitchFamily="18" charset="-128"/>
              <a:ea typeface="Adobe Song Std L" panose="02020300000000000000" pitchFamily="18" charset="-128"/>
            </a:endParaRPr>
          </a:p>
        </p:txBody>
      </p:sp>
      <p:sp>
        <p:nvSpPr>
          <p:cNvPr id="3" name="Content Placeholder 2"/>
          <p:cNvSpPr>
            <a:spLocks noGrp="1"/>
          </p:cNvSpPr>
          <p:nvPr>
            <p:ph idx="1"/>
          </p:nvPr>
        </p:nvSpPr>
        <p:spPr>
          <a:xfrm>
            <a:off x="685800" y="1930400"/>
            <a:ext cx="10820400" cy="4495800"/>
          </a:xfrm>
        </p:spPr>
        <p:txBody>
          <a:bodyPr>
            <a:normAutofit/>
          </a:bodyPr>
          <a:lstStyle/>
          <a:p>
            <a:r>
              <a:rPr lang="en-IN" sz="2600" dirty="0" smtClean="0">
                <a:solidFill>
                  <a:schemeClr val="accent3"/>
                </a:solidFill>
                <a:latin typeface="Times New Roman" panose="02020603050405020304" pitchFamily="18" charset="0"/>
                <a:cs typeface="Times New Roman" panose="02020603050405020304" pitchFamily="18" charset="0"/>
              </a:rPr>
              <a:t>The downward movement of the water through the soil due to force of gravity is termed as </a:t>
            </a:r>
            <a:r>
              <a:rPr lang="en-IN" sz="2600" b="1" dirty="0" smtClean="0">
                <a:solidFill>
                  <a:schemeClr val="accent3"/>
                </a:solidFill>
                <a:latin typeface="Times New Roman" panose="02020603050405020304" pitchFamily="18" charset="0"/>
                <a:cs typeface="Times New Roman" panose="02020603050405020304" pitchFamily="18" charset="0"/>
              </a:rPr>
              <a:t>Percolation</a:t>
            </a:r>
          </a:p>
          <a:p>
            <a:pPr lvl="0"/>
            <a:r>
              <a:rPr lang="en-US" sz="2600" dirty="0" smtClean="0">
                <a:solidFill>
                  <a:schemeClr val="accent3"/>
                </a:solidFill>
                <a:latin typeface="Times New Roman" panose="02020603050405020304" pitchFamily="18" charset="0"/>
                <a:cs typeface="Times New Roman" panose="02020603050405020304" pitchFamily="18" charset="0"/>
              </a:rPr>
              <a:t>Percolation tank is an artificially created surface water body, submerging in its reservoir a highly permeable land, so that surface runoff is made to percolate and recharge the ground water storage.</a:t>
            </a:r>
          </a:p>
          <a:p>
            <a:pPr lvl="0"/>
            <a:r>
              <a:rPr lang="en-US" sz="2600" dirty="0" smtClean="0">
                <a:solidFill>
                  <a:schemeClr val="accent3"/>
                </a:solidFill>
                <a:latin typeface="Times New Roman" panose="02020603050405020304" pitchFamily="18" charset="0"/>
                <a:cs typeface="Times New Roman" panose="02020603050405020304" pitchFamily="18" charset="0"/>
              </a:rPr>
              <a:t>Percolation tank should be constructed preferably on second to third order steams, located on highly fractured and weathered rocks, which have lateral continuity downstream.</a:t>
            </a:r>
          </a:p>
          <a:p>
            <a:r>
              <a:rPr lang="en-US" sz="2600" dirty="0">
                <a:solidFill>
                  <a:schemeClr val="accent3"/>
                </a:solidFill>
                <a:latin typeface="Times New Roman" panose="02020603050405020304" pitchFamily="18" charset="0"/>
                <a:cs typeface="Times New Roman" panose="02020603050405020304" pitchFamily="18" charset="0"/>
              </a:rPr>
              <a:t>The recharge area downstream should have sufficient number of wells and cultivable land to benefit from the augmented ground water</a:t>
            </a:r>
            <a:r>
              <a:rPr lang="en-US" sz="2600" dirty="0" smtClean="0">
                <a:solidFill>
                  <a:schemeClr val="accent3"/>
                </a:solidFill>
                <a:latin typeface="Times New Roman" panose="02020603050405020304" pitchFamily="18" charset="0"/>
                <a:cs typeface="Times New Roman" panose="02020603050405020304" pitchFamily="18" charset="0"/>
              </a:rPr>
              <a:t>.</a:t>
            </a:r>
            <a:endParaRPr lang="en-IN" sz="2600" dirty="0" smtClean="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605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173</TotalTime>
  <Words>3708</Words>
  <Application>Microsoft Office PowerPoint</Application>
  <PresentationFormat>Widescreen</PresentationFormat>
  <Paragraphs>382</Paragraphs>
  <Slides>67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8" baseType="lpstr">
      <vt:lpstr>Adobe Song Std L</vt:lpstr>
      <vt:lpstr>Algerian</vt:lpstr>
      <vt:lpstr>Arial</vt:lpstr>
      <vt:lpstr>Calibri</vt:lpstr>
      <vt:lpstr>Century Gothic</vt:lpstr>
      <vt:lpstr>Lucida Handwriting</vt:lpstr>
      <vt:lpstr>Monotype Corsiva</vt:lpstr>
      <vt:lpstr>Times New Roman</vt:lpstr>
      <vt:lpstr>Wingdings</vt:lpstr>
      <vt:lpstr>Vapor Trail</vt:lpstr>
      <vt:lpstr>Packager Shell Object</vt:lpstr>
      <vt:lpstr>PowerPoint Presentation</vt:lpstr>
      <vt:lpstr>Group members</vt:lpstr>
      <vt:lpstr>TABLE OF CONTENTS</vt:lpstr>
      <vt:lpstr>ACKNOWLEDGEMENT</vt:lpstr>
      <vt:lpstr>PREFACE</vt:lpstr>
      <vt:lpstr>Background</vt:lpstr>
      <vt:lpstr>WHY ARTIFICIAL RECHARGE?????</vt:lpstr>
      <vt:lpstr>TOPICS TO BE DISCUSSED</vt:lpstr>
      <vt:lpstr>Percolation Tank</vt:lpstr>
      <vt:lpstr>PowerPoint Presentation</vt:lpstr>
      <vt:lpstr>CASE STUDY</vt:lpstr>
      <vt:lpstr>CASE STUDY CONT…</vt:lpstr>
      <vt:lpstr>Percolation losses</vt:lpstr>
      <vt:lpstr>Ditch and furrow system</vt:lpstr>
      <vt:lpstr>CHANNEL SPREADING </vt:lpstr>
      <vt:lpstr>Check dams</vt:lpstr>
      <vt:lpstr>PowerPoint Presentation</vt:lpstr>
      <vt:lpstr>PowerPoint Presentation</vt:lpstr>
      <vt:lpstr>PowerPoint Presentation</vt:lpstr>
      <vt:lpstr>PowerPoint Presentation</vt:lpstr>
      <vt:lpstr>Roof Top Rain Water Harvesting</vt:lpstr>
      <vt:lpstr>PowerPoint Presentation</vt:lpstr>
      <vt:lpstr>Hand pumps</vt:lpstr>
      <vt:lpstr>Dug wells</vt:lpstr>
      <vt:lpstr>PowerPoint Presentation</vt:lpstr>
      <vt:lpstr>INDUCED RECHARGE</vt:lpstr>
      <vt:lpstr>PowerPoint Presentation</vt:lpstr>
      <vt:lpstr>PowerPoint Presentation</vt:lpstr>
      <vt:lpstr>PowerPoint Presentation</vt:lpstr>
      <vt:lpstr>PowerPoint Presentation</vt:lpstr>
      <vt:lpstr>PowerPoint Presentation</vt:lpstr>
      <vt:lpstr>PowerPoint Presentation</vt:lpstr>
      <vt:lpstr>Conjunctive well</vt:lpstr>
      <vt:lpstr>Conjunctive well</vt:lpstr>
      <vt:lpstr>Conjunctive well</vt:lpstr>
      <vt:lpstr>Sub-Surface Dykes: </vt:lpstr>
      <vt:lpstr> </vt:lpstr>
      <vt:lpstr> </vt:lpstr>
      <vt:lpstr>INJECTION WELLS  (AQUIFIER RECHARGE)</vt:lpstr>
      <vt:lpstr>PowerPoint Presentation</vt:lpstr>
      <vt:lpstr>Recharge shafts</vt:lpstr>
      <vt:lpstr>       Vertical recharge shaft                without injection</vt:lpstr>
      <vt:lpstr>PowerPoint Presentation</vt:lpstr>
      <vt:lpstr>PowerPoint Presentation</vt:lpstr>
      <vt:lpstr>     Vertical recharge shafts             with injection</vt:lpstr>
      <vt:lpstr>PowerPoint Presentation</vt:lpstr>
      <vt:lpstr>Lateral recharge shafts</vt:lpstr>
      <vt:lpstr>Lateral recharge shafts</vt:lpstr>
      <vt:lpstr>Lateral recharge shafts</vt:lpstr>
      <vt:lpstr>PowerPoint Presentation</vt:lpstr>
      <vt:lpstr>       IMPACT OF  ARTIFICIAL  RECHARGE        STRUCTURES       IN        TAMIL NADU STATE</vt:lpstr>
      <vt:lpstr>INTRODUCTION</vt:lpstr>
      <vt:lpstr>ground water development</vt:lpstr>
      <vt:lpstr>Artificial recharge structures suitable for the state</vt:lpstr>
      <vt:lpstr>Pilot and Demonstrative Artificial Recharge studies</vt:lpstr>
      <vt:lpstr>Advantages of sub-surface dykes in Tamil nadu </vt:lpstr>
      <vt:lpstr>Impact Assessment Study </vt:lpstr>
      <vt:lpstr>PowerPoint Presentation</vt:lpstr>
      <vt:lpstr>Harvesting  in past</vt:lpstr>
      <vt:lpstr>Harvesting in past</vt:lpstr>
      <vt:lpstr>PowerPoint Presentation</vt:lpstr>
      <vt:lpstr>Opinions of geologists</vt:lpstr>
      <vt:lpstr>Opinions of geologists</vt:lpstr>
      <vt:lpstr>Conclusion </vt:lpstr>
      <vt:lpstr>Recommendation</vt:lpstr>
      <vt:lpstr>biblography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Devisetty</dc:creator>
  <cp:lastModifiedBy>Shashank Devisetty</cp:lastModifiedBy>
  <cp:revision>14</cp:revision>
  <dcterms:created xsi:type="dcterms:W3CDTF">2014-10-21T16:22:35Z</dcterms:created>
  <dcterms:modified xsi:type="dcterms:W3CDTF">2014-11-05T11:43:01Z</dcterms:modified>
</cp:coreProperties>
</file>